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2"/>
    <p:sldId id="264" r:id="rId3"/>
  </p:sldIdLst>
  <p:sldSz cx="6858000" cy="9906000" type="A4"/>
  <p:notesSz cx="6797675" cy="992822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5613" indent="158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2813" indent="158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0013" indent="158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7213" indent="158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4FF"/>
    <a:srgbClr val="6DB6FF"/>
    <a:srgbClr val="7DBEFF"/>
    <a:srgbClr val="99CCFF"/>
    <a:srgbClr val="6699FF"/>
    <a:srgbClr val="3399FF"/>
    <a:srgbClr val="0070C0"/>
    <a:srgbClr val="33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3" autoAdjust="0"/>
    <p:restoredTop sz="94660"/>
  </p:normalViewPr>
  <p:slideViewPr>
    <p:cSldViewPr>
      <p:cViewPr>
        <p:scale>
          <a:sx n="100" d="100"/>
          <a:sy n="100" d="100"/>
        </p:scale>
        <p:origin x="-1938" y="-72"/>
      </p:cViewPr>
      <p:guideLst>
        <p:guide orient="horz" pos="3120"/>
        <p:guide orient="horz" pos="320"/>
        <p:guide pos="3158"/>
        <p:guide pos="255"/>
        <p:guide pos="831"/>
        <p:guide pos="406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148" y="-84"/>
      </p:cViewPr>
      <p:guideLst>
        <p:guide orient="horz" pos="3128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499A265-9790-4F33-9209-F72628100C0B}" type="datetimeFigureOut">
              <a:rPr lang="ko-KR" altLang="en-US"/>
              <a:pPr>
                <a:defRPr/>
              </a:pPr>
              <a:t>2014-02-07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8A60D1B-E1CC-4AD6-940E-E7AD5B55DA4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indent="1588"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indent="1588"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indent="1588"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indent="1588" algn="l" defTabSz="912813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52" algn="l" defTabSz="91418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42" algn="l" defTabSz="91418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34" algn="l" defTabSz="91418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24" algn="l" defTabSz="91418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111375" y="744538"/>
            <a:ext cx="2576513" cy="3722687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4099" name="슬라이드 노트 개체 틀 2"/>
          <p:cNvSpPr>
            <a:spLocks noGrp="1"/>
          </p:cNvSpPr>
          <p:nvPr>
            <p:ph type="body" idx="1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708"/>
            <a:ext cx="5829300" cy="212394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2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090" indent="0" algn="ctr">
              <a:buNone/>
              <a:defRPr/>
            </a:lvl2pPr>
            <a:lvl3pPr marL="914181" indent="0" algn="ctr">
              <a:buNone/>
              <a:defRPr/>
            </a:lvl3pPr>
            <a:lvl4pPr marL="1371271" indent="0" algn="ctr">
              <a:buNone/>
              <a:defRPr/>
            </a:lvl4pPr>
            <a:lvl5pPr marL="1828362" indent="0" algn="ctr">
              <a:buNone/>
              <a:defRPr/>
            </a:lvl5pPr>
            <a:lvl6pPr marL="2285452" indent="0" algn="ctr">
              <a:buNone/>
              <a:defRPr/>
            </a:lvl6pPr>
            <a:lvl7pPr marL="2742542" indent="0" algn="ctr">
              <a:buNone/>
              <a:defRPr/>
            </a:lvl7pPr>
            <a:lvl8pPr marL="3199634" indent="0" algn="ctr">
              <a:buNone/>
              <a:defRPr/>
            </a:lvl8pPr>
            <a:lvl9pPr marL="3656724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3457D-6C4A-4325-8456-5FEB53CED2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BADAD-E138-4692-9C6D-4A04F250358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7274"/>
            <a:ext cx="1543050" cy="8451056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7274"/>
            <a:ext cx="4476750" cy="8451056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08B7B-E909-4B44-8295-373E82E3806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8FD18-4C2E-4FAC-AA3E-F86F57A81F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4949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013"/>
            <a:ext cx="5829300" cy="21669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0" indent="0">
              <a:buNone/>
              <a:defRPr sz="1900"/>
            </a:lvl2pPr>
            <a:lvl3pPr marL="914181" indent="0">
              <a:buNone/>
              <a:defRPr sz="1600"/>
            </a:lvl3pPr>
            <a:lvl4pPr marL="1371271" indent="0">
              <a:buNone/>
              <a:defRPr sz="1400"/>
            </a:lvl4pPr>
            <a:lvl5pPr marL="1828362" indent="0">
              <a:buNone/>
              <a:defRPr sz="1400"/>
            </a:lvl5pPr>
            <a:lvl6pPr marL="2285452" indent="0">
              <a:buNone/>
              <a:defRPr sz="1400"/>
            </a:lvl6pPr>
            <a:lvl7pPr marL="2742542" indent="0">
              <a:buNone/>
              <a:defRPr sz="1400"/>
            </a:lvl7pPr>
            <a:lvl8pPr marL="3199634" indent="0">
              <a:buNone/>
              <a:defRPr sz="1400"/>
            </a:lvl8pPr>
            <a:lvl9pPr marL="3656724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FB5CD-0C58-4CE9-9630-8424A3EC996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09900" cy="65369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311402"/>
            <a:ext cx="3009900" cy="65369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36A70-339F-4FAB-964E-16A28B9034E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6813"/>
            <a:ext cx="3030538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0" indent="0">
              <a:buNone/>
              <a:defRPr sz="2000" b="1"/>
            </a:lvl2pPr>
            <a:lvl3pPr marL="914181" indent="0">
              <a:buNone/>
              <a:defRPr sz="1900" b="1"/>
            </a:lvl3pPr>
            <a:lvl4pPr marL="1371271" indent="0">
              <a:buNone/>
              <a:defRPr sz="1600" b="1"/>
            </a:lvl4pPr>
            <a:lvl5pPr marL="1828362" indent="0">
              <a:buNone/>
              <a:defRPr sz="1600" b="1"/>
            </a:lvl5pPr>
            <a:lvl6pPr marL="2285452" indent="0">
              <a:buNone/>
              <a:defRPr sz="1600" b="1"/>
            </a:lvl6pPr>
            <a:lvl7pPr marL="2742542" indent="0">
              <a:buNone/>
              <a:defRPr sz="1600" b="1"/>
            </a:lvl7pPr>
            <a:lvl8pPr marL="3199634" indent="0">
              <a:buNone/>
              <a:defRPr sz="1600" b="1"/>
            </a:lvl8pPr>
            <a:lvl9pPr marL="3656724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2061"/>
            <a:ext cx="3030538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6" y="2216813"/>
            <a:ext cx="3030537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0" indent="0">
              <a:buNone/>
              <a:defRPr sz="2000" b="1"/>
            </a:lvl2pPr>
            <a:lvl3pPr marL="914181" indent="0">
              <a:buNone/>
              <a:defRPr sz="1900" b="1"/>
            </a:lvl3pPr>
            <a:lvl4pPr marL="1371271" indent="0">
              <a:buNone/>
              <a:defRPr sz="1600" b="1"/>
            </a:lvl4pPr>
            <a:lvl5pPr marL="1828362" indent="0">
              <a:buNone/>
              <a:defRPr sz="1600" b="1"/>
            </a:lvl5pPr>
            <a:lvl6pPr marL="2285452" indent="0">
              <a:buNone/>
              <a:defRPr sz="1600" b="1"/>
            </a:lvl6pPr>
            <a:lvl7pPr marL="2742542" indent="0">
              <a:buNone/>
              <a:defRPr sz="1600" b="1"/>
            </a:lvl7pPr>
            <a:lvl8pPr marL="3199634" indent="0">
              <a:buNone/>
              <a:defRPr sz="1600" b="1"/>
            </a:lvl8pPr>
            <a:lvl9pPr marL="3656724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6" y="3142061"/>
            <a:ext cx="3030537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D7405-46D2-4EE7-8984-D4F22F43E82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6AE2B-303D-4050-A2FC-96571FBA9F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4524C-AD94-4C37-9ADA-991A19D5688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833"/>
            <a:ext cx="2255838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832"/>
            <a:ext cx="3833812" cy="84544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352"/>
            <a:ext cx="2255838" cy="6775978"/>
          </a:xfrm>
        </p:spPr>
        <p:txBody>
          <a:bodyPr/>
          <a:lstStyle>
            <a:lvl1pPr marL="0" indent="0">
              <a:buNone/>
              <a:defRPr sz="1400"/>
            </a:lvl1pPr>
            <a:lvl2pPr marL="457090" indent="0">
              <a:buNone/>
              <a:defRPr sz="1200"/>
            </a:lvl2pPr>
            <a:lvl3pPr marL="914181" indent="0">
              <a:buNone/>
              <a:defRPr sz="1000"/>
            </a:lvl3pPr>
            <a:lvl4pPr marL="1371271" indent="0">
              <a:buNone/>
              <a:defRPr sz="900"/>
            </a:lvl4pPr>
            <a:lvl5pPr marL="1828362" indent="0">
              <a:buNone/>
              <a:defRPr sz="900"/>
            </a:lvl5pPr>
            <a:lvl6pPr marL="2285452" indent="0">
              <a:buNone/>
              <a:defRPr sz="900"/>
            </a:lvl6pPr>
            <a:lvl7pPr marL="2742542" indent="0">
              <a:buNone/>
              <a:defRPr sz="900"/>
            </a:lvl7pPr>
            <a:lvl8pPr marL="3199634" indent="0">
              <a:buNone/>
              <a:defRPr sz="900"/>
            </a:lvl8pPr>
            <a:lvl9pPr marL="3656724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81C03-FD6E-4B39-AF2F-1E6D076463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694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090" indent="0">
              <a:buNone/>
              <a:defRPr sz="2800"/>
            </a:lvl2pPr>
            <a:lvl3pPr marL="914181" indent="0">
              <a:buNone/>
              <a:defRPr sz="2400"/>
            </a:lvl3pPr>
            <a:lvl4pPr marL="1371271" indent="0">
              <a:buNone/>
              <a:defRPr sz="2000"/>
            </a:lvl4pPr>
            <a:lvl5pPr marL="1828362" indent="0">
              <a:buNone/>
              <a:defRPr sz="2000"/>
            </a:lvl5pPr>
            <a:lvl6pPr marL="2285452" indent="0">
              <a:buNone/>
              <a:defRPr sz="2000"/>
            </a:lvl6pPr>
            <a:lvl7pPr marL="2742542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2822"/>
            <a:ext cx="4114800" cy="1162579"/>
          </a:xfrm>
        </p:spPr>
        <p:txBody>
          <a:bodyPr/>
          <a:lstStyle>
            <a:lvl1pPr marL="0" indent="0">
              <a:buNone/>
              <a:defRPr sz="1400"/>
            </a:lvl1pPr>
            <a:lvl2pPr marL="457090" indent="0">
              <a:buNone/>
              <a:defRPr sz="1200"/>
            </a:lvl2pPr>
            <a:lvl3pPr marL="914181" indent="0">
              <a:buNone/>
              <a:defRPr sz="1000"/>
            </a:lvl3pPr>
            <a:lvl4pPr marL="1371271" indent="0">
              <a:buNone/>
              <a:defRPr sz="900"/>
            </a:lvl4pPr>
            <a:lvl5pPr marL="1828362" indent="0">
              <a:buNone/>
              <a:defRPr sz="900"/>
            </a:lvl5pPr>
            <a:lvl6pPr marL="2285452" indent="0">
              <a:buNone/>
              <a:defRPr sz="900"/>
            </a:lvl6pPr>
            <a:lvl7pPr marL="2742542" indent="0">
              <a:buNone/>
              <a:defRPr sz="900"/>
            </a:lvl7pPr>
            <a:lvl8pPr marL="3199634" indent="0">
              <a:buNone/>
              <a:defRPr sz="900"/>
            </a:lvl8pPr>
            <a:lvl9pPr marL="3656724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23057-460B-4DC1-A6D4-4C3EBA7B7B2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8" tIns="45710" rIns="91418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8" tIns="45710" rIns="91418" bIns="4571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DA396C7-6F33-4DB8-BE43-ABB9AA3A060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1031" name="그림 11" descr="bg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7625"/>
            <a:ext cx="6845300" cy="977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09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181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271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362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1313" indent="-34131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1413" indent="-22701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98613" indent="-227013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5813" indent="-227013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3998" indent="-228546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088" indent="-228546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8178" indent="-228546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5269" indent="-228546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0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1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2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2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ucop.fss.or.k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직사각형 31"/>
          <p:cNvSpPr>
            <a:spLocks noChangeArrowheads="1"/>
          </p:cNvSpPr>
          <p:nvPr/>
        </p:nvSpPr>
        <p:spPr bwMode="auto">
          <a:xfrm>
            <a:off x="482600" y="4971155"/>
            <a:ext cx="6114752" cy="415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10" rIns="91418" bIns="45710">
            <a:spAutoFit/>
          </a:bodyPr>
          <a:lstStyle/>
          <a:p>
            <a:pPr>
              <a:defRPr/>
            </a:pP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보험계약자인 민간 건설공사 </a:t>
            </a:r>
            <a:r>
              <a:rPr lang="ko-KR" altLang="en-US" sz="1050" dirty="0" err="1" smtClean="0">
                <a:latin typeface="HY강B" pitchFamily="18" charset="-127"/>
                <a:ea typeface="HY강B" pitchFamily="18" charset="-127"/>
              </a:rPr>
              <a:t>원도급계약의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 발주자가 피보험자인 </a:t>
            </a:r>
            <a:r>
              <a:rPr lang="ko-KR" altLang="en-US" sz="1050" dirty="0" err="1" smtClean="0">
                <a:latin typeface="HY강B" pitchFamily="18" charset="-127"/>
                <a:ea typeface="HY강B" pitchFamily="18" charset="-127"/>
              </a:rPr>
              <a:t>수급인에게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 공사대금을 지급하지 아니하여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피보험자가 입은 손해를 보상합니다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51" name="Rectangle 38"/>
          <p:cNvSpPr>
            <a:spLocks noChangeArrowheads="1"/>
          </p:cNvSpPr>
          <p:nvPr/>
        </p:nvSpPr>
        <p:spPr bwMode="auto">
          <a:xfrm>
            <a:off x="279316" y="431736"/>
            <a:ext cx="6264696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300" b="1" dirty="0" smtClean="0">
                <a:latin typeface="HY강B" pitchFamily="18" charset="-127"/>
                <a:ea typeface="HY강B" pitchFamily="18" charset="-127"/>
              </a:rPr>
              <a:t>상품안내서「민간 건설공사 대금 </a:t>
            </a:r>
            <a:r>
              <a:rPr lang="ko-KR" altLang="en-US" sz="2300" b="1" dirty="0">
                <a:latin typeface="HY강B" pitchFamily="18" charset="-127"/>
                <a:ea typeface="HY강B" pitchFamily="18" charset="-127"/>
              </a:rPr>
              <a:t>지급보증</a:t>
            </a:r>
            <a:r>
              <a:rPr lang="ko-KR" altLang="en-US" sz="2300" b="1" dirty="0" smtClean="0">
                <a:latin typeface="HY강B" pitchFamily="18" charset="-127"/>
                <a:ea typeface="HY강B" pitchFamily="18" charset="-127"/>
              </a:rPr>
              <a:t>」</a:t>
            </a:r>
            <a:endParaRPr lang="ko-KR" altLang="en-US" sz="2300" b="1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53" name="직사각형 31"/>
          <p:cNvSpPr>
            <a:spLocks noChangeArrowheads="1"/>
          </p:cNvSpPr>
          <p:nvPr/>
        </p:nvSpPr>
        <p:spPr bwMode="auto">
          <a:xfrm>
            <a:off x="549275" y="1523463"/>
            <a:ext cx="5904061" cy="44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10" rIns="91418" bIns="4571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건설산업기본법 제</a:t>
            </a:r>
            <a:r>
              <a:rPr lang="en-US" altLang="ko-KR" sz="1050" dirty="0" smtClean="0">
                <a:latin typeface="HY강B" pitchFamily="18" charset="-127"/>
                <a:ea typeface="HY강B" pitchFamily="18" charset="-127"/>
              </a:rPr>
              <a:t>22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조의</a:t>
            </a:r>
            <a:r>
              <a:rPr lang="en-US" altLang="ko-KR" sz="1050" dirty="0" smtClean="0">
                <a:latin typeface="HY강B" pitchFamily="18" charset="-127"/>
                <a:ea typeface="HY강B" pitchFamily="18" charset="-127"/>
              </a:rPr>
              <a:t>2(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공사대금지급의 보증 등</a:t>
            </a:r>
            <a:r>
              <a:rPr lang="en-US" altLang="ko-KR" sz="1050" dirty="0" smtClean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에 따라 보험계약자인 민간 건설공사 원도급</a:t>
            </a:r>
            <a:endParaRPr lang="en-US" altLang="ko-KR" sz="105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10000"/>
              </a:lnSpc>
              <a:defRPr/>
            </a:pPr>
            <a:r>
              <a:rPr lang="ko-KR" altLang="en-US" sz="1050" dirty="0" smtClean="0">
                <a:latin typeface="HY강B" pitchFamily="18" charset="-127"/>
                <a:ea typeface="HY강B" pitchFamily="18" charset="-127"/>
              </a:rPr>
              <a:t>계약의 발주자가 피보험자인 수급인에게 지급하지 아니한 공사대금을 담보하는 상품입니다</a:t>
            </a:r>
            <a:r>
              <a:rPr lang="en-US" altLang="ko-KR" sz="1050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143" name="AutoShape 47"/>
          <p:cNvSpPr>
            <a:spLocks noChangeArrowheads="1"/>
          </p:cNvSpPr>
          <p:nvPr/>
        </p:nvSpPr>
        <p:spPr bwMode="gray">
          <a:xfrm>
            <a:off x="541340" y="1174213"/>
            <a:ext cx="2984746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gray">
          <a:xfrm>
            <a:off x="548680" y="1163101"/>
            <a:ext cx="29523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 wrap="square"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「 </a:t>
            </a:r>
            <a:r>
              <a:rPr kumimoji="0" lang="ko-KR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민간 건설공사 대금 </a:t>
            </a: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지급보증 </a:t>
            </a:r>
            <a:r>
              <a:rPr kumimoji="0" lang="ko-KR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」이란</a:t>
            </a:r>
            <a:endParaRPr kumimoji="0" lang="ko-KR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55" name="Text Box 230"/>
          <p:cNvSpPr txBox="1">
            <a:spLocks noChangeArrowheads="1"/>
          </p:cNvSpPr>
          <p:nvPr/>
        </p:nvSpPr>
        <p:spPr bwMode="auto">
          <a:xfrm>
            <a:off x="620713" y="8669982"/>
            <a:ext cx="55451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ko-KR" altLang="en-US" sz="1000" dirty="0">
                <a:latin typeface="HY강B" pitchFamily="18" charset="-127"/>
                <a:ea typeface="HY강B" pitchFamily="18" charset="-127"/>
              </a:rPr>
              <a:t> 보험청약서 및 약정서 </a:t>
            </a:r>
            <a:r>
              <a:rPr lang="en-US" altLang="ko-KR" sz="10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00" dirty="0">
                <a:latin typeface="HY강B" pitchFamily="18" charset="-127"/>
                <a:ea typeface="HY강B" pitchFamily="18" charset="-127"/>
              </a:rPr>
              <a:t>우리회사 소정약식</a:t>
            </a:r>
            <a:r>
              <a:rPr lang="en-US" altLang="ko-KR" sz="1000" dirty="0">
                <a:latin typeface="HY강B" pitchFamily="18" charset="-127"/>
                <a:ea typeface="HY강B" pitchFamily="18" charset="-127"/>
              </a:rPr>
              <a:t>),</a:t>
            </a:r>
            <a:r>
              <a:rPr lang="ko-KR" altLang="en-US" sz="1000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000" dirty="0" smtClean="0">
                <a:latin typeface="HY강B" pitchFamily="18" charset="-127"/>
                <a:ea typeface="HY강B" pitchFamily="18" charset="-127"/>
              </a:rPr>
              <a:t>건설공사계약서</a:t>
            </a:r>
            <a:r>
              <a:rPr lang="en-US" altLang="ko-KR" sz="10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00" dirty="0">
                <a:latin typeface="HY강B" pitchFamily="18" charset="-127"/>
                <a:ea typeface="HY강B" pitchFamily="18" charset="-127"/>
              </a:rPr>
              <a:t>사본</a:t>
            </a:r>
            <a:r>
              <a:rPr lang="en-US" altLang="ko-KR" sz="1000" dirty="0">
                <a:latin typeface="HY강B" pitchFamily="18" charset="-127"/>
                <a:ea typeface="HY강B" pitchFamily="18" charset="-127"/>
              </a:rPr>
              <a:t>), </a:t>
            </a:r>
            <a:r>
              <a:rPr lang="ko-KR" altLang="en-US" sz="1000" dirty="0" smtClean="0">
                <a:latin typeface="HY강B" pitchFamily="18" charset="-127"/>
                <a:ea typeface="HY강B" pitchFamily="18" charset="-127"/>
              </a:rPr>
              <a:t>사업자등록증 둥</a:t>
            </a:r>
            <a:endParaRPr lang="ko-KR" altLang="en-US" sz="10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2" name="AutoShape 47"/>
          <p:cNvSpPr>
            <a:spLocks noChangeArrowheads="1"/>
          </p:cNvSpPr>
          <p:nvPr/>
        </p:nvSpPr>
        <p:spPr bwMode="gray">
          <a:xfrm>
            <a:off x="555625" y="4620317"/>
            <a:ext cx="1871663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3" name="Text Box 48"/>
          <p:cNvSpPr txBox="1">
            <a:spLocks noChangeArrowheads="1"/>
          </p:cNvSpPr>
          <p:nvPr/>
        </p:nvSpPr>
        <p:spPr bwMode="gray">
          <a:xfrm>
            <a:off x="563563" y="4612380"/>
            <a:ext cx="1873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보상하는 손해</a:t>
            </a:r>
          </a:p>
        </p:txBody>
      </p:sp>
      <p:sp>
        <p:nvSpPr>
          <p:cNvPr id="124" name="AutoShape 47"/>
          <p:cNvSpPr>
            <a:spLocks noChangeArrowheads="1"/>
          </p:cNvSpPr>
          <p:nvPr/>
        </p:nvSpPr>
        <p:spPr bwMode="gray">
          <a:xfrm>
            <a:off x="549275" y="8277175"/>
            <a:ext cx="1871663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5" name="Text Box 48"/>
          <p:cNvSpPr txBox="1">
            <a:spLocks noChangeArrowheads="1"/>
          </p:cNvSpPr>
          <p:nvPr/>
        </p:nvSpPr>
        <p:spPr bwMode="gray">
          <a:xfrm>
            <a:off x="557213" y="8277175"/>
            <a:ext cx="1873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보험청약시</a:t>
            </a: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 구비서류</a:t>
            </a:r>
          </a:p>
        </p:txBody>
      </p:sp>
      <p:sp>
        <p:nvSpPr>
          <p:cNvPr id="47" name="AutoShape 47"/>
          <p:cNvSpPr>
            <a:spLocks noChangeArrowheads="1"/>
          </p:cNvSpPr>
          <p:nvPr/>
        </p:nvSpPr>
        <p:spPr bwMode="gray">
          <a:xfrm>
            <a:off x="549275" y="5644056"/>
            <a:ext cx="1871663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8" name="Text Box 48"/>
          <p:cNvSpPr txBox="1">
            <a:spLocks noChangeArrowheads="1"/>
          </p:cNvSpPr>
          <p:nvPr/>
        </p:nvSpPr>
        <p:spPr bwMode="gray">
          <a:xfrm>
            <a:off x="557213" y="5628181"/>
            <a:ext cx="1873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상품 주요내용</a:t>
            </a:r>
          </a:p>
        </p:txBody>
      </p:sp>
      <p:graphicFrame>
        <p:nvGraphicFramePr>
          <p:cNvPr id="51" name="표 50"/>
          <p:cNvGraphicFramePr>
            <a:graphicFrameLocks noGrp="1"/>
          </p:cNvGraphicFramePr>
          <p:nvPr/>
        </p:nvGraphicFramePr>
        <p:xfrm>
          <a:off x="620713" y="6031406"/>
          <a:ext cx="5688632" cy="2004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370"/>
                <a:gridCol w="4354262"/>
              </a:tblGrid>
              <a:tr h="2853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구   분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5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내   용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50000"/>
                        <a:alpha val="90000"/>
                      </a:schemeClr>
                    </a:solidFill>
                  </a:tcPr>
                </a:tc>
              </a:tr>
              <a:tr h="39158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보험계약자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발주자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  <a:tr h="28531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피보험자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수급인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  <a:tr h="35507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보험가입금액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피보험자가 요구하는 금액  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최대 </a:t>
                      </a:r>
                      <a:r>
                        <a:rPr lang="ko-KR" altLang="en-US" sz="1100" dirty="0" err="1" smtClean="0">
                          <a:latin typeface="HY강B" pitchFamily="18" charset="-127"/>
                          <a:ea typeface="HY강B" pitchFamily="18" charset="-127"/>
                        </a:rPr>
                        <a:t>주계약금액의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 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30%)</a:t>
                      </a: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보험기간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피보험자가 요구하는 기간</a:t>
                      </a:r>
                      <a:endParaRPr lang="en-US" altLang="ko-KR" sz="1100" dirty="0" smtClean="0">
                        <a:latin typeface="HY강B" pitchFamily="18" charset="-127"/>
                        <a:ea typeface="HY강B" pitchFamily="18" charset="-127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통상 </a:t>
                      </a:r>
                      <a:r>
                        <a:rPr lang="ko-KR" altLang="en-US" sz="1100" dirty="0" err="1" smtClean="0">
                          <a:latin typeface="HY강B" pitchFamily="18" charset="-127"/>
                          <a:ea typeface="HY강B" pitchFamily="18" charset="-127"/>
                        </a:rPr>
                        <a:t>주계약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건설공사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) 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개시일 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~ 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최종 대금지급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(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예정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)</a:t>
                      </a: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일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)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  <a:tr h="32684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>
                          <a:latin typeface="HY강B" pitchFamily="18" charset="-127"/>
                          <a:ea typeface="HY강B" pitchFamily="18" charset="-127"/>
                        </a:rPr>
                        <a:t>보험요율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>
                          <a:latin typeface="HY강B" pitchFamily="18" charset="-127"/>
                          <a:ea typeface="HY강B" pitchFamily="18" charset="-127"/>
                        </a:rPr>
                        <a:t>연 </a:t>
                      </a:r>
                      <a:r>
                        <a:rPr lang="en-US" altLang="ko-KR" sz="1100" dirty="0" smtClean="0">
                          <a:latin typeface="HY강B" pitchFamily="18" charset="-127"/>
                          <a:ea typeface="HY강B" pitchFamily="18" charset="-127"/>
                        </a:rPr>
                        <a:t>2.118%</a:t>
                      </a:r>
                      <a:endParaRPr lang="ko-KR" altLang="en-US" sz="1100" dirty="0"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T="3600" marB="3600" anchor="ctr">
                    <a:solidFill>
                      <a:schemeClr val="accent1">
                        <a:lumMod val="90000"/>
                        <a:alpha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AutoShape 47"/>
          <p:cNvSpPr>
            <a:spLocks noChangeArrowheads="1"/>
          </p:cNvSpPr>
          <p:nvPr/>
        </p:nvSpPr>
        <p:spPr bwMode="gray">
          <a:xfrm>
            <a:off x="531813" y="2170626"/>
            <a:ext cx="1871662" cy="2714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4" name="Text Box 48"/>
          <p:cNvSpPr txBox="1">
            <a:spLocks noChangeArrowheads="1"/>
          </p:cNvSpPr>
          <p:nvPr/>
        </p:nvSpPr>
        <p:spPr bwMode="gray">
          <a:xfrm>
            <a:off x="539750" y="2170626"/>
            <a:ext cx="1873250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보험청약 흐름도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620713" y="2591314"/>
            <a:ext cx="5688012" cy="185763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836613" y="2681801"/>
            <a:ext cx="1368425" cy="687023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발주자</a:t>
            </a:r>
            <a:endParaRPr lang="en-US" altLang="ko-KR" sz="1200" b="1" dirty="0" smtClean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ctr">
              <a:defRPr/>
            </a:pPr>
            <a:r>
              <a:rPr lang="en-US" altLang="ko-KR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2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보험계약자</a:t>
            </a:r>
            <a:r>
              <a:rPr lang="en-US" altLang="ko-KR" sz="12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12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60" name="직선 화살표 연결선 59"/>
          <p:cNvCxnSpPr/>
          <p:nvPr/>
        </p:nvCxnSpPr>
        <p:spPr>
          <a:xfrm>
            <a:off x="2338388" y="2750064"/>
            <a:ext cx="2303462" cy="1587"/>
          </a:xfrm>
          <a:prstGeom prst="straightConnector1">
            <a:avLst/>
          </a:prstGeom>
          <a:ln w="15875">
            <a:solidFill>
              <a:schemeClr val="bg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/>
          <p:nvPr/>
        </p:nvCxnSpPr>
        <p:spPr>
          <a:xfrm>
            <a:off x="2338388" y="3295229"/>
            <a:ext cx="2303462" cy="1587"/>
          </a:xfrm>
          <a:prstGeom prst="straightConnector1">
            <a:avLst/>
          </a:prstGeom>
          <a:ln w="15875">
            <a:solidFill>
              <a:schemeClr val="bg2">
                <a:lumMod val="75000"/>
              </a:schemeClr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꺾인 연결선 69"/>
          <p:cNvCxnSpPr/>
          <p:nvPr/>
        </p:nvCxnSpPr>
        <p:spPr>
          <a:xfrm>
            <a:off x="1565275" y="3440832"/>
            <a:ext cx="1150938" cy="504825"/>
          </a:xfrm>
          <a:prstGeom prst="bentConnector3">
            <a:avLst>
              <a:gd name="adj1" fmla="val -265"/>
            </a:avLst>
          </a:prstGeom>
          <a:ln w="15875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꺾인 연결선 77"/>
          <p:cNvCxnSpPr/>
          <p:nvPr/>
        </p:nvCxnSpPr>
        <p:spPr>
          <a:xfrm rot="10800000">
            <a:off x="1124744" y="3513211"/>
            <a:ext cx="1511300" cy="647700"/>
          </a:xfrm>
          <a:prstGeom prst="bentConnector3">
            <a:avLst>
              <a:gd name="adj1" fmla="val 99887"/>
            </a:avLst>
          </a:prstGeom>
          <a:ln w="15875">
            <a:solidFill>
              <a:schemeClr val="bg2">
                <a:lumMod val="75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꺾인 연결선 109"/>
          <p:cNvCxnSpPr/>
          <p:nvPr/>
        </p:nvCxnSpPr>
        <p:spPr>
          <a:xfrm rot="10800000" flipV="1">
            <a:off x="4229100" y="3440832"/>
            <a:ext cx="1079500" cy="504825"/>
          </a:xfrm>
          <a:prstGeom prst="bentConnector3">
            <a:avLst>
              <a:gd name="adj1" fmla="val -89"/>
            </a:avLst>
          </a:prstGeom>
          <a:ln w="15875">
            <a:solidFill>
              <a:schemeClr val="bg2">
                <a:lumMod val="75000"/>
              </a:schemeClr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2636838" y="2662751"/>
            <a:ext cx="1655762" cy="344128"/>
          </a:xfrm>
          <a:prstGeom prst="rect">
            <a:avLst/>
          </a:prstGeom>
          <a:solidFill>
            <a:schemeClr val="bg1"/>
          </a:solidFill>
        </p:spPr>
        <p:txBody>
          <a:bodyPr tIns="18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① </a:t>
            </a:r>
            <a:r>
              <a:rPr lang="ko-KR" altLang="en-US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민간 건설공사 </a:t>
            </a:r>
            <a:r>
              <a:rPr lang="ko-KR" altLang="en-US" sz="1000" b="1" dirty="0" err="1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원도급계약</a:t>
            </a:r>
            <a:r>
              <a:rPr lang="en-US" altLang="ko-KR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00" b="1" dirty="0" err="1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주계약</a:t>
            </a:r>
            <a:r>
              <a:rPr lang="en-US" altLang="ko-KR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체결</a:t>
            </a:r>
            <a:endParaRPr lang="ko-KR" altLang="en-US" sz="10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860675" y="3206899"/>
            <a:ext cx="1296988" cy="190500"/>
          </a:xfrm>
          <a:prstGeom prst="rect">
            <a:avLst/>
          </a:prstGeom>
          <a:solidFill>
            <a:schemeClr val="bg1"/>
          </a:solidFill>
        </p:spPr>
        <p:txBody>
          <a:bodyPr tIns="18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⑤ </a:t>
            </a:r>
            <a:r>
              <a:rPr lang="ko-KR" altLang="en-US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공사대금 미지급</a:t>
            </a:r>
            <a:endParaRPr lang="en-US" altLang="ko-KR" sz="10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2097" name="꺾인 연결선 130"/>
          <p:cNvCxnSpPr>
            <a:cxnSpLocks noChangeShapeType="1"/>
          </p:cNvCxnSpPr>
          <p:nvPr/>
        </p:nvCxnSpPr>
        <p:spPr bwMode="auto">
          <a:xfrm flipV="1">
            <a:off x="4229100" y="3512840"/>
            <a:ext cx="1439863" cy="647700"/>
          </a:xfrm>
          <a:prstGeom prst="bentConnector3">
            <a:avLst>
              <a:gd name="adj1" fmla="val 100264"/>
            </a:avLst>
          </a:prstGeom>
          <a:noFill/>
          <a:ln w="15875" algn="ctr">
            <a:solidFill>
              <a:srgbClr val="606060"/>
            </a:solidFill>
            <a:miter lim="800000"/>
            <a:headEnd type="arrow" w="med" len="med"/>
            <a:tailEnd type="arrow"/>
          </a:ln>
        </p:spPr>
      </p:cxnSp>
      <p:sp>
        <p:nvSpPr>
          <p:cNvPr id="135" name="TextBox 134"/>
          <p:cNvSpPr txBox="1"/>
          <p:nvPr/>
        </p:nvSpPr>
        <p:spPr>
          <a:xfrm>
            <a:off x="1349375" y="3538481"/>
            <a:ext cx="1079500" cy="190500"/>
          </a:xfrm>
          <a:prstGeom prst="rect">
            <a:avLst/>
          </a:prstGeom>
          <a:solidFill>
            <a:schemeClr val="bg1"/>
          </a:solidFill>
        </p:spPr>
        <p:txBody>
          <a:bodyPr lIns="36000" tIns="18000" rIns="36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② 보험계약 체결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4445000" y="3829447"/>
            <a:ext cx="1079500" cy="190500"/>
          </a:xfrm>
          <a:prstGeom prst="rect">
            <a:avLst/>
          </a:prstGeom>
          <a:solidFill>
            <a:schemeClr val="bg1"/>
          </a:solidFill>
        </p:spPr>
        <p:txBody>
          <a:bodyPr lIns="36000" tIns="18000" rIns="36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③ 보험증권발급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844550" y="4057278"/>
            <a:ext cx="1079500" cy="190500"/>
          </a:xfrm>
          <a:prstGeom prst="rect">
            <a:avLst/>
          </a:prstGeom>
          <a:solidFill>
            <a:schemeClr val="bg1"/>
          </a:solidFill>
        </p:spPr>
        <p:txBody>
          <a:bodyPr lIns="36000" tIns="18000" rIns="36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⑦구상 및 대위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868863" y="4060329"/>
            <a:ext cx="1304925" cy="190500"/>
          </a:xfrm>
          <a:prstGeom prst="rect">
            <a:avLst/>
          </a:prstGeom>
          <a:solidFill>
            <a:schemeClr val="bg1"/>
          </a:solidFill>
        </p:spPr>
        <p:txBody>
          <a:bodyPr lIns="36000" tIns="18000" rIns="36000" bIns="18000">
            <a:spAutoFit/>
          </a:bodyPr>
          <a:lstStyle/>
          <a:p>
            <a:pPr algn="ctr">
              <a:defRPr/>
            </a:pP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⑥보험금 청구</a:t>
            </a:r>
            <a:r>
              <a:rPr lang="en-US" altLang="ko-KR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sz="10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보상</a:t>
            </a:r>
          </a:p>
        </p:txBody>
      </p:sp>
      <p:sp>
        <p:nvSpPr>
          <p:cNvPr id="150" name="모서리가 둥근 직사각형 149"/>
          <p:cNvSpPr/>
          <p:nvPr/>
        </p:nvSpPr>
        <p:spPr>
          <a:xfrm>
            <a:off x="2789238" y="3800872"/>
            <a:ext cx="1368425" cy="496118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서울보증보험</a:t>
            </a:r>
            <a:endParaRPr lang="en-US" altLang="ko-KR" sz="12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797425" y="2681801"/>
            <a:ext cx="1368425" cy="687023"/>
          </a:xfrm>
          <a:prstGeom prst="roundRect">
            <a:avLst/>
          </a:prstGeom>
          <a:solidFill>
            <a:schemeClr val="accent5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수급인</a:t>
            </a:r>
            <a:endParaRPr lang="en-US" altLang="ko-KR" sz="1200" b="1" dirty="0" smtClean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ctr">
              <a:defRPr/>
            </a:pPr>
            <a:r>
              <a:rPr lang="en-US" altLang="ko-KR" sz="12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2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피보험자</a:t>
            </a:r>
            <a:r>
              <a:rPr lang="en-US" altLang="ko-KR" sz="1200" b="1" dirty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12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38" name="직선 화살표 연결선 37"/>
          <p:cNvCxnSpPr/>
          <p:nvPr/>
        </p:nvCxnSpPr>
        <p:spPr>
          <a:xfrm flipH="1">
            <a:off x="2349500" y="3078448"/>
            <a:ext cx="2303463" cy="0"/>
          </a:xfrm>
          <a:prstGeom prst="straightConnector1">
            <a:avLst/>
          </a:prstGeom>
          <a:ln w="15875">
            <a:solidFill>
              <a:schemeClr val="bg2">
                <a:lumMod val="75000"/>
              </a:schemeClr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855913" y="2991135"/>
            <a:ext cx="1437183" cy="190240"/>
          </a:xfrm>
          <a:prstGeom prst="rect">
            <a:avLst/>
          </a:prstGeom>
          <a:solidFill>
            <a:schemeClr val="bg1"/>
          </a:solidFill>
        </p:spPr>
        <p:txBody>
          <a:bodyPr wrap="square" tIns="18000" bIns="18000">
            <a:spAutoFit/>
          </a:bodyPr>
          <a:lstStyle/>
          <a:p>
            <a:pPr algn="ctr">
              <a:defRPr/>
            </a:pPr>
            <a:r>
              <a:rPr lang="ko-KR" altLang="en-US" sz="1000" b="1" dirty="0" smtClean="0">
                <a:solidFill>
                  <a:schemeClr val="bg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④공사이행</a:t>
            </a:r>
            <a:endParaRPr lang="en-US" altLang="ko-KR" sz="1000" b="1" dirty="0">
              <a:solidFill>
                <a:schemeClr val="bg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8"/>
          <p:cNvSpPr>
            <a:spLocks noChangeArrowheads="1"/>
          </p:cNvSpPr>
          <p:nvPr/>
        </p:nvSpPr>
        <p:spPr bwMode="auto">
          <a:xfrm>
            <a:off x="1844675" y="274638"/>
            <a:ext cx="33845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>
                <a:latin typeface="HY강B" pitchFamily="18" charset="-127"/>
                <a:ea typeface="HY강B" pitchFamily="18" charset="-127"/>
              </a:rPr>
              <a:t>기타 안내사항</a:t>
            </a:r>
          </a:p>
        </p:txBody>
      </p:sp>
      <p:sp>
        <p:nvSpPr>
          <p:cNvPr id="26663" name="AutoShape 39"/>
          <p:cNvSpPr>
            <a:spLocks noChangeArrowheads="1"/>
          </p:cNvSpPr>
          <p:nvPr/>
        </p:nvSpPr>
        <p:spPr bwMode="gray">
          <a:xfrm>
            <a:off x="549275" y="4789281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64" name="Text Box 40"/>
          <p:cNvSpPr txBox="1">
            <a:spLocks noChangeArrowheads="1"/>
          </p:cNvSpPr>
          <p:nvPr/>
        </p:nvSpPr>
        <p:spPr bwMode="gray">
          <a:xfrm>
            <a:off x="549275" y="4789281"/>
            <a:ext cx="17272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보험상담안내</a:t>
            </a:r>
          </a:p>
        </p:txBody>
      </p:sp>
      <p:sp>
        <p:nvSpPr>
          <p:cNvPr id="3077" name="직사각형 31"/>
          <p:cNvSpPr>
            <a:spLocks noChangeArrowheads="1"/>
          </p:cNvSpPr>
          <p:nvPr/>
        </p:nvSpPr>
        <p:spPr bwMode="auto">
          <a:xfrm>
            <a:off x="476250" y="5103606"/>
            <a:ext cx="609123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클로버서비스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수신자부담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 : 080-022-0031 ~2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음성정보서비스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(ARS) : 02-3671-7777</a:t>
            </a:r>
            <a:endParaRPr lang="ko-KR" altLang="en-US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68" name="AutoShape 44"/>
          <p:cNvSpPr>
            <a:spLocks noChangeArrowheads="1"/>
          </p:cNvSpPr>
          <p:nvPr/>
        </p:nvSpPr>
        <p:spPr bwMode="gray">
          <a:xfrm>
            <a:off x="549275" y="5606844"/>
            <a:ext cx="1727200" cy="2873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69" name="Text Box 45"/>
          <p:cNvSpPr txBox="1">
            <a:spLocks noChangeArrowheads="1"/>
          </p:cNvSpPr>
          <p:nvPr/>
        </p:nvSpPr>
        <p:spPr bwMode="gray">
          <a:xfrm>
            <a:off x="549275" y="5606844"/>
            <a:ext cx="1727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보험분쟁 조정안내</a:t>
            </a:r>
          </a:p>
        </p:txBody>
      </p:sp>
      <p:sp>
        <p:nvSpPr>
          <p:cNvPr id="3080" name="직사각형 31"/>
          <p:cNvSpPr>
            <a:spLocks noChangeArrowheads="1"/>
          </p:cNvSpPr>
          <p:nvPr/>
        </p:nvSpPr>
        <p:spPr bwMode="auto">
          <a:xfrm>
            <a:off x="476250" y="5919581"/>
            <a:ext cx="6192838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보험에 관한 분쟁이 있을 때에는 금융감독원 또는 한국소비자원에 진정 또는 분쟁조정을 신청할 </a:t>
            </a:r>
            <a:endParaRPr lang="en-US" altLang="ko-KR" sz="1050" dirty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수 있습니다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금융감독원 보험범죄신고센터 안내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전화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: 1588-3311   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인터넷보험범죄신고센터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  <a:hlinkClick r:id="rId2"/>
              </a:rPr>
              <a:t>www.insucop.fss.or.kr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금융감독원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서울시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영등포구 여의도동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27(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150-7413)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전화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: 02 – 3771 – 5114 /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소비자보험센터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: 3786 – 8668 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b="1" dirty="0">
                <a:latin typeface="HY강B" pitchFamily="18" charset="-127"/>
                <a:ea typeface="HY강B" pitchFamily="18" charset="-127"/>
              </a:rPr>
              <a:t>한국소비자원</a:t>
            </a:r>
            <a:endParaRPr lang="en-US" altLang="ko-KR" sz="1050" b="1" dirty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서울시 서초구 염곡동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300-4(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137-700)</a:t>
            </a:r>
            <a:endParaRPr lang="ko-KR" altLang="en-US" sz="1050" b="1" dirty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 •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전화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: 02 – 3640 – 3000 / FAX : 529 – 0408</a:t>
            </a:r>
          </a:p>
          <a:p>
            <a:pPr>
              <a:lnSpc>
                <a:spcPct val="130000"/>
              </a:lnSpc>
              <a:defRPr/>
            </a:pPr>
            <a:endParaRPr lang="en-US" altLang="ko-KR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74" name="AutoShape 50"/>
          <p:cNvSpPr>
            <a:spLocks noChangeArrowheads="1"/>
          </p:cNvSpPr>
          <p:nvPr/>
        </p:nvSpPr>
        <p:spPr bwMode="gray">
          <a:xfrm>
            <a:off x="531813" y="873125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75" name="Text Box 51"/>
          <p:cNvSpPr txBox="1">
            <a:spLocks noChangeArrowheads="1"/>
          </p:cNvSpPr>
          <p:nvPr/>
        </p:nvSpPr>
        <p:spPr bwMode="gray">
          <a:xfrm>
            <a:off x="549275" y="862013"/>
            <a:ext cx="1727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보험료 환급</a:t>
            </a:r>
          </a:p>
        </p:txBody>
      </p:sp>
      <p:sp>
        <p:nvSpPr>
          <p:cNvPr id="3083" name="직사각형 31"/>
          <p:cNvSpPr>
            <a:spLocks noChangeArrowheads="1"/>
          </p:cNvSpPr>
          <p:nvPr/>
        </p:nvSpPr>
        <p:spPr bwMode="auto">
          <a:xfrm>
            <a:off x="476250" y="1182688"/>
            <a:ext cx="6107113" cy="72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 marL="85725" indent="-85725"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보험계약자가 보험기간 만료일 이전에 채무 또는 의무의 이행을 완료하였을 경우 또는 담보 제공 사유가 소멸되었을 경우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즉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우리 회사의 보증책임이 소멸되었을 경우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에는 잔여 보험기간에 대한 보험료는 환급 하여 드립니다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 </a:t>
            </a:r>
            <a:endParaRPr lang="ko-KR" altLang="en-US" sz="105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77" name="AutoShape 53"/>
          <p:cNvSpPr>
            <a:spLocks noChangeArrowheads="1"/>
          </p:cNvSpPr>
          <p:nvPr/>
        </p:nvSpPr>
        <p:spPr bwMode="gray">
          <a:xfrm>
            <a:off x="549275" y="1944974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78" name="Text Box 54"/>
          <p:cNvSpPr txBox="1">
            <a:spLocks noChangeArrowheads="1"/>
          </p:cNvSpPr>
          <p:nvPr/>
        </p:nvSpPr>
        <p:spPr bwMode="gray">
          <a:xfrm>
            <a:off x="549275" y="1938624"/>
            <a:ext cx="17272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보험금 청구권</a:t>
            </a:r>
          </a:p>
        </p:txBody>
      </p:sp>
      <p:sp>
        <p:nvSpPr>
          <p:cNvPr id="3086" name="직사각형 31"/>
          <p:cNvSpPr>
            <a:spLocks noChangeArrowheads="1"/>
          </p:cNvSpPr>
          <p:nvPr/>
        </p:nvSpPr>
        <p:spPr bwMode="auto">
          <a:xfrm>
            <a:off x="577850" y="2283112"/>
            <a:ext cx="609123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보험계약과 관련한 보험금 청구권은 보험사고일로부터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2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년간 행사하지 아니하면 소멸합니다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26680" name="AutoShape 56"/>
          <p:cNvSpPr>
            <a:spLocks noChangeArrowheads="1"/>
          </p:cNvSpPr>
          <p:nvPr/>
        </p:nvSpPr>
        <p:spPr bwMode="gray">
          <a:xfrm>
            <a:off x="549275" y="3692812"/>
            <a:ext cx="1727200" cy="2873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81" name="Text Box 57"/>
          <p:cNvSpPr txBox="1">
            <a:spLocks noChangeArrowheads="1"/>
          </p:cNvSpPr>
          <p:nvPr/>
        </p:nvSpPr>
        <p:spPr bwMode="gray">
          <a:xfrm>
            <a:off x="549275" y="3692812"/>
            <a:ext cx="1727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구상권</a:t>
            </a: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 행사</a:t>
            </a:r>
          </a:p>
        </p:txBody>
      </p:sp>
      <p:sp>
        <p:nvSpPr>
          <p:cNvPr id="3089" name="직사각형 31"/>
          <p:cNvSpPr>
            <a:spLocks noChangeArrowheads="1"/>
          </p:cNvSpPr>
          <p:nvPr/>
        </p:nvSpPr>
        <p:spPr bwMode="auto">
          <a:xfrm>
            <a:off x="476250" y="4024599"/>
            <a:ext cx="6121102" cy="692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10" rIns="91418" bIns="45710">
            <a:spAutoFit/>
          </a:bodyPr>
          <a:lstStyle/>
          <a:p>
            <a:pPr marL="85725" indent="-85725"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우리회사는 보증한 채무자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보험계약자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의 채무불이행으로 인하여 채권자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피보험자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가 입은 손해를 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보상하였을 경우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보험금 지급액에 상당하는 채권자의 권리를 우리 회사가 대위하게 되며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우리 회사는 채무자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또는 연대보증인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1050" spc="-100" dirty="0">
                <a:latin typeface="HY강B" pitchFamily="18" charset="-127"/>
                <a:ea typeface="HY강B" pitchFamily="18" charset="-127"/>
              </a:rPr>
              <a:t>에게 보험금 지급액에 상당하는 채무의 변제를 요구하는 구상권을 행사합니다</a:t>
            </a:r>
            <a:r>
              <a:rPr lang="en-US" altLang="ko-KR" sz="1050" spc="-100" dirty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26683" name="AutoShape 59"/>
          <p:cNvSpPr>
            <a:spLocks noChangeArrowheads="1"/>
          </p:cNvSpPr>
          <p:nvPr/>
        </p:nvSpPr>
        <p:spPr bwMode="gray">
          <a:xfrm>
            <a:off x="549275" y="8091281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6684" name="Text Box 60"/>
          <p:cNvSpPr txBox="1">
            <a:spLocks noChangeArrowheads="1"/>
          </p:cNvSpPr>
          <p:nvPr/>
        </p:nvSpPr>
        <p:spPr bwMode="gray">
          <a:xfrm>
            <a:off x="476250" y="8067469"/>
            <a:ext cx="18732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예금자보호에 관한 사항</a:t>
            </a:r>
          </a:p>
        </p:txBody>
      </p:sp>
      <p:sp>
        <p:nvSpPr>
          <p:cNvPr id="3092" name="직사각형 31"/>
          <p:cNvSpPr>
            <a:spLocks noChangeArrowheads="1"/>
          </p:cNvSpPr>
          <p:nvPr/>
        </p:nvSpPr>
        <p:spPr bwMode="auto">
          <a:xfrm>
            <a:off x="476250" y="8396081"/>
            <a:ext cx="609123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우리회사의 보험상품은 예금자 보호법에 의해 보호되지 않습니다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3093" name="Rectangle 63"/>
          <p:cNvSpPr>
            <a:spLocks noChangeArrowheads="1"/>
          </p:cNvSpPr>
          <p:nvPr/>
        </p:nvSpPr>
        <p:spPr bwMode="auto">
          <a:xfrm>
            <a:off x="5227638" y="8940283"/>
            <a:ext cx="8636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ko-KR" sz="900"/>
          </a:p>
        </p:txBody>
      </p:sp>
      <p:sp>
        <p:nvSpPr>
          <p:cNvPr id="27" name="AutoShape 53"/>
          <p:cNvSpPr>
            <a:spLocks noChangeArrowheads="1"/>
          </p:cNvSpPr>
          <p:nvPr/>
        </p:nvSpPr>
        <p:spPr bwMode="gray">
          <a:xfrm>
            <a:off x="549275" y="2614899"/>
            <a:ext cx="1727200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EBCB4">
                  <a:gamma/>
                  <a:shade val="46275"/>
                  <a:invGamma/>
                </a:srgbClr>
              </a:gs>
              <a:gs pos="50000">
                <a:srgbClr val="1EBCB4"/>
              </a:gs>
              <a:gs pos="100000">
                <a:srgbClr val="1EBCB4">
                  <a:gamma/>
                  <a:shade val="46275"/>
                  <a:invGamma/>
                </a:srgbClr>
              </a:gs>
            </a:gsLst>
            <a:lin ang="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8" name="Text Box 54"/>
          <p:cNvSpPr txBox="1">
            <a:spLocks noChangeArrowheads="1"/>
          </p:cNvSpPr>
          <p:nvPr/>
        </p:nvSpPr>
        <p:spPr bwMode="gray">
          <a:xfrm>
            <a:off x="549275" y="2614899"/>
            <a:ext cx="17272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1D58"/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  <a:defRPr/>
            </a:pPr>
            <a:r>
              <a:rPr kumimoji="0" lang="ko-KR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보험금 지급</a:t>
            </a:r>
          </a:p>
        </p:txBody>
      </p:sp>
      <p:sp>
        <p:nvSpPr>
          <p:cNvPr id="3098" name="직사각형 31"/>
          <p:cNvSpPr>
            <a:spLocks noChangeArrowheads="1"/>
          </p:cNvSpPr>
          <p:nvPr/>
        </p:nvSpPr>
        <p:spPr bwMode="auto">
          <a:xfrm>
            <a:off x="476250" y="2937162"/>
            <a:ext cx="6091238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피보험자로부터 손해사정과 관련된 서류를 </a:t>
            </a:r>
            <a:r>
              <a:rPr lang="ko-KR" altLang="en-US" sz="1050" dirty="0" err="1">
                <a:latin typeface="HY강B" pitchFamily="18" charset="-127"/>
                <a:ea typeface="HY강B" pitchFamily="18" charset="-127"/>
              </a:rPr>
              <a:t>제출받아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보험금지급에 필요한 조사를 마친 후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, 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1050" dirty="0" err="1">
                <a:latin typeface="HY강B" pitchFamily="18" charset="-127"/>
                <a:ea typeface="HY강B" pitchFamily="18" charset="-127"/>
              </a:rPr>
              <a:t>지체없이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지급할 보험금을 결정합니다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 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  보험금이 결정되면 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7</a:t>
            </a:r>
            <a:r>
              <a:rPr lang="ko-KR" altLang="en-US" sz="1050" dirty="0">
                <a:latin typeface="HY강B" pitchFamily="18" charset="-127"/>
                <a:ea typeface="HY강B" pitchFamily="18" charset="-127"/>
              </a:rPr>
              <a:t>일 이내에 보험가입금액 범위 내에서 보험금을 지급하여 드립니다</a:t>
            </a:r>
            <a:r>
              <a:rPr lang="en-US" altLang="ko-KR" sz="1050" dirty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chemeClr val="bg2">
              <a:lumMod val="75000"/>
            </a:schemeClr>
          </a:solidFill>
          <a:prstDash val="solid"/>
          <a:headEnd type="none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7472</TotalTime>
  <Words>403</Words>
  <Application>Microsoft Office PowerPoint</Application>
  <PresentationFormat>A4 용지(210x297mm)</PresentationFormat>
  <Paragraphs>62</Paragraphs>
  <Slides>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기본 디자인</vt:lpstr>
      <vt:lpstr>슬라이드 1</vt:lpstr>
      <vt:lpstr>슬라이드 2</vt:lpstr>
    </vt:vector>
  </TitlesOfParts>
  <Company>서울보증보험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서울보증</dc:creator>
  <cp:lastModifiedBy>Administrator</cp:lastModifiedBy>
  <cp:revision>311</cp:revision>
  <dcterms:created xsi:type="dcterms:W3CDTF">2007-12-10T07:17:42Z</dcterms:created>
  <dcterms:modified xsi:type="dcterms:W3CDTF">2014-02-07T05:27:17Z</dcterms:modified>
</cp:coreProperties>
</file>