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94" r:id="rId2"/>
    <p:sldId id="256" r:id="rId3"/>
    <p:sldId id="258" r:id="rId4"/>
    <p:sldId id="283" r:id="rId5"/>
    <p:sldId id="304" r:id="rId6"/>
    <p:sldId id="302" r:id="rId7"/>
    <p:sldId id="305" r:id="rId8"/>
    <p:sldId id="306" r:id="rId9"/>
    <p:sldId id="307" r:id="rId10"/>
    <p:sldId id="308" r:id="rId11"/>
    <p:sldId id="303" r:id="rId12"/>
    <p:sldId id="309" r:id="rId13"/>
    <p:sldId id="310" r:id="rId14"/>
    <p:sldId id="311" r:id="rId15"/>
    <p:sldId id="312" r:id="rId16"/>
    <p:sldId id="313" r:id="rId17"/>
    <p:sldId id="300" r:id="rId18"/>
    <p:sldId id="287" r:id="rId19"/>
    <p:sldId id="289" r:id="rId20"/>
    <p:sldId id="285" r:id="rId21"/>
    <p:sldId id="299" r:id="rId22"/>
    <p:sldId id="339" r:id="rId23"/>
    <p:sldId id="296" r:id="rId24"/>
    <p:sldId id="298" r:id="rId25"/>
    <p:sldId id="297" r:id="rId26"/>
    <p:sldId id="292" r:id="rId27"/>
  </p:sldIdLst>
  <p:sldSz cx="9144000" cy="6858000" type="screen4x3"/>
  <p:notesSz cx="6797675" cy="9874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6"/>
    <a:srgbClr val="D1DBEB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867" autoAdjust="0"/>
    <p:restoredTop sz="95149" autoAdjust="0"/>
  </p:normalViewPr>
  <p:slideViewPr>
    <p:cSldViewPr>
      <p:cViewPr varScale="1">
        <p:scale>
          <a:sx n="115" d="100"/>
          <a:sy n="115" d="100"/>
        </p:scale>
        <p:origin x="-1524" y="-114"/>
      </p:cViewPr>
      <p:guideLst>
        <p:guide orient="horz" pos="1888"/>
        <p:guide orient="horz" pos="3838"/>
        <p:guide orient="horz" pos="4110"/>
        <p:guide orient="horz" pos="3158"/>
        <p:guide orient="horz" pos="2614"/>
        <p:guide orient="horz" pos="1752"/>
        <p:guide pos="5602"/>
        <p:guide pos="249"/>
        <p:guide pos="2880"/>
        <p:guide pos="30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FA5D1-F5DD-46C6-AC48-314FDDFC95E7}" type="datetimeFigureOut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4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DE532-C32A-46CD-822B-8553A58376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3006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13D8D-A118-48D0-8273-3C8AC6AFCFFF}" type="datetimeFigureOut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4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65D52-0ED3-4545-92E7-406074E5C9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118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44433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982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mtClean="0"/>
              <a:t>1)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2493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982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982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98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982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5398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* </a:t>
            </a:r>
            <a:r>
              <a:rPr lang="ko-KR" altLang="en-US" dirty="0" smtClean="0"/>
              <a:t>해당 내용은 발주기관 </a:t>
            </a:r>
            <a:r>
              <a:rPr lang="ko-KR" altLang="en-US" dirty="0" err="1" smtClean="0"/>
              <a:t>종심제</a:t>
            </a:r>
            <a:r>
              <a:rPr lang="ko-KR" altLang="en-US" dirty="0" smtClean="0"/>
              <a:t> 또는 </a:t>
            </a:r>
            <a:r>
              <a:rPr lang="ko-KR" altLang="en-US" dirty="0" err="1" smtClean="0"/>
              <a:t>종편제</a:t>
            </a:r>
            <a:r>
              <a:rPr lang="ko-KR" altLang="en-US" dirty="0" smtClean="0"/>
              <a:t> 배치기술자 확인용입니다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1F1B4-19CF-408B-ADC3-EE494B92DB49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74463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* </a:t>
            </a:r>
            <a:r>
              <a:rPr lang="ko-KR" altLang="en-US" dirty="0" smtClean="0"/>
              <a:t>해당 내용은 발주기관 </a:t>
            </a:r>
            <a:r>
              <a:rPr lang="ko-KR" altLang="en-US" dirty="0" err="1" smtClean="0"/>
              <a:t>종심제</a:t>
            </a:r>
            <a:r>
              <a:rPr lang="ko-KR" altLang="en-US" dirty="0" smtClean="0"/>
              <a:t> 또는 </a:t>
            </a:r>
            <a:r>
              <a:rPr lang="ko-KR" altLang="en-US" dirty="0" err="1" smtClean="0"/>
              <a:t>종편제</a:t>
            </a:r>
            <a:r>
              <a:rPr lang="ko-KR" altLang="en-US" dirty="0" smtClean="0"/>
              <a:t> 배치기술자 확인용입니다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1F1B4-19CF-408B-ADC3-EE494B92DB49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7446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18310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539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mtClean="0"/>
              <a:t>1)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2493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98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98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98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98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98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B548-2059-4845-BE43-9695FD8B97B0}" type="datetime1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3216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2B55-5465-4511-A152-AC0DB5AB17B1}" type="datetime1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7928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5B55-3978-435E-8FDE-7381ADD21616}" type="datetime1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70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628F-CE0B-4627-A277-5A2C821D7B81}" type="datetime1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8415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3BAC-7789-4DE2-84B4-5CB2C544B332}" type="datetime1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094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F861-AB68-404B-8051-44ED3DA80AA1}" type="datetime1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4235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A6-2584-47B7-B072-86B269C3E929}" type="datetime1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166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E2D9-7B3F-4C80-B024-E3173ACEEB77}" type="datetime1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265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0F3A-C9B7-4296-BEBF-059D71F0BEB3}" type="datetime1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4827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FC0E-4D50-4385-B81A-B51087406C65}" type="datetime1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1732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B4DC4-6371-46A6-BDCE-EA01F30814D5}" type="datetime1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540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C8D6E-ABCC-4E2B-8BA6-F31D793EBC31}" type="datetime1">
              <a:rPr lang="ko-KR" altLang="en-US" smtClean="0"/>
              <a:t>2016-12-21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B2210-1E45-4870-8CFC-D404AF38F035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026" name="Picture 2" descr="E:\문서자료\PPT 템플릿\표지이미지\마스터2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3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42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1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51520" y="1698434"/>
            <a:ext cx="8712968" cy="10104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en-US" altLang="ko-KR" sz="4000" b="1" dirty="0" smtClean="0"/>
              <a:t>2017</a:t>
            </a:r>
            <a:r>
              <a:rPr lang="ko-KR" altLang="en-US" sz="4000" b="1" dirty="0" smtClean="0"/>
              <a:t>년도 건설업 실적신고</a:t>
            </a:r>
            <a:r>
              <a:rPr lang="en-US" altLang="ko-KR" sz="4000" b="1" dirty="0" smtClean="0"/>
              <a:t> </a:t>
            </a:r>
            <a:r>
              <a:rPr lang="ko-KR" altLang="en-US" sz="4000" b="1" dirty="0" smtClean="0"/>
              <a:t>등 설명회</a:t>
            </a:r>
            <a:endParaRPr lang="en-US" altLang="ko-KR" sz="4000" b="1" dirty="0" smtClean="0"/>
          </a:p>
        </p:txBody>
      </p:sp>
      <p:sp>
        <p:nvSpPr>
          <p:cNvPr id="6" name="직사각형 5"/>
          <p:cNvSpPr/>
          <p:nvPr/>
        </p:nvSpPr>
        <p:spPr>
          <a:xfrm>
            <a:off x="3517950" y="3645024"/>
            <a:ext cx="206338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500" b="1" dirty="0" smtClean="0">
                <a:solidFill>
                  <a:schemeClr val="bg1">
                    <a:lumMod val="50000"/>
                  </a:schemeClr>
                </a:solidFill>
              </a:rPr>
              <a:t>2016. 12. 20</a:t>
            </a:r>
            <a:endParaRPr lang="ko-KR" altLang="en-US" sz="25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725144"/>
            <a:ext cx="4702057" cy="105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86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10</a:t>
            </a:fld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2. 2017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년</a:t>
            </a: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시공능력평가 관련 개정내용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894770"/>
              </p:ext>
            </p:extLst>
          </p:nvPr>
        </p:nvGraphicFramePr>
        <p:xfrm>
          <a:off x="683568" y="1484784"/>
          <a:ext cx="7848874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3240361"/>
                <a:gridCol w="324036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구분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후</a:t>
                      </a:r>
                      <a:endParaRPr lang="ko-KR" altLang="en-US" dirty="0"/>
                    </a:p>
                  </a:txBody>
                  <a:tcPr/>
                </a:tc>
              </a:tr>
              <a:tr h="4165664">
                <a:tc>
                  <a:txBody>
                    <a:bodyPr/>
                    <a:lstStyle/>
                    <a:p>
                      <a:pPr fontAlgn="base" latinLnBrk="0"/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호나목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(3)</a:t>
                      </a:r>
                      <a:endParaRPr lang="ko-KR" alt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신설 </a:t>
                      </a: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endParaRPr lang="ko-KR" altLang="en-US" sz="16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위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경영평가액의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산식 중 실질자본금이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미만인 때의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경영평가액은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공사실적평가액의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분의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 해당하는 금액을 뺀 금액으로 한다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다만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다음의 어느 하나에 해당하는 경우의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경영평가액은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공사실적평가액의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분의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 해당하는 금액을 뺀 금액으로 한다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fontAlgn="base" latinLnBrk="1"/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「채무자 회생 및 파산에 관한 법률」에 따른 회생절차가 진행 중이거나 회생계획을 수행 중인 경우</a:t>
                      </a:r>
                      <a:endParaRPr lang="ko-KR" altLang="en-US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「기업구조조정 촉진법」에 따른 공동관리절차가 진행 중인 경우</a:t>
                      </a:r>
                      <a:endParaRPr lang="ko-KR" alt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323528" y="98072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건설산업기본법 시행규칙 별표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1(2016.6.13 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개정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)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952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818612"/>
              </p:ext>
            </p:extLst>
          </p:nvPr>
        </p:nvGraphicFramePr>
        <p:xfrm>
          <a:off x="550168" y="2402230"/>
          <a:ext cx="3301752" cy="3427402"/>
        </p:xfrm>
        <a:graphic>
          <a:graphicData uri="http://schemas.openxmlformats.org/drawingml/2006/table">
            <a:tbl>
              <a:tblPr/>
              <a:tblGrid>
                <a:gridCol w="532079"/>
                <a:gridCol w="539344"/>
                <a:gridCol w="1151642"/>
                <a:gridCol w="1078687"/>
              </a:tblGrid>
              <a:tr h="33336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구분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경영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평점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실질자본금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333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+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9016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정상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+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+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평가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901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63500" indent="0" algn="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평가</a:t>
                      </a:r>
                    </a:p>
                  </a:txBody>
                  <a:tcPr marL="17907" marR="17907" marT="17907" marB="17907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9016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회생 </a:t>
                      </a: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또는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워크아웃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+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0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1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63500" indent="0" algn="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평가</a:t>
                      </a:r>
                    </a:p>
                  </a:txBody>
                  <a:tcPr marL="17907" marR="17907" marT="17907" marB="17907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11</a:t>
            </a:fld>
            <a:endParaRPr lang="ko-KR" altLang="en-US"/>
          </a:p>
        </p:txBody>
      </p:sp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26380" y="1268760"/>
            <a:ext cx="4925739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88293" y="1280195"/>
            <a:ext cx="4863825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별표</a:t>
            </a:r>
            <a:r>
              <a:rPr lang="en-US" altLang="ko-KR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1 </a:t>
            </a:r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개정 전후 </a:t>
            </a:r>
            <a:r>
              <a:rPr lang="ko-KR" altLang="en-US" sz="1800" b="1" dirty="0" err="1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경영평가액</a:t>
            </a:r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 비교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5823818" y="1268760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50168" y="1268760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6084168" y="1268760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24756" y="1268760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6298481" y="1268760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2. 2017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년</a:t>
            </a: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시공능력평가 관련 개정내용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2208" y="1930717"/>
            <a:ext cx="2493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/>
              <a:t>개정전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경영평가액</a:t>
            </a:r>
            <a:endParaRPr lang="ko-KR" altLang="en-US" dirty="0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875282"/>
              </p:ext>
            </p:extLst>
          </p:nvPr>
        </p:nvGraphicFramePr>
        <p:xfrm>
          <a:off x="4644008" y="2392955"/>
          <a:ext cx="3918335" cy="3445950"/>
        </p:xfrm>
        <a:graphic>
          <a:graphicData uri="http://schemas.openxmlformats.org/drawingml/2006/table">
            <a:tbl>
              <a:tblPr/>
              <a:tblGrid>
                <a:gridCol w="533959"/>
                <a:gridCol w="504056"/>
                <a:gridCol w="1368152"/>
                <a:gridCol w="1512168"/>
              </a:tblGrid>
              <a:tr h="33800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구분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경영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평점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실질자본금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380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+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92486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정상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+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6350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공사실적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6350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평가액의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10%) </a:t>
                      </a:r>
                      <a:endParaRPr lang="ko-KR" altLang="en-US" sz="1400" b="1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+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평가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924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0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486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회생 </a:t>
                      </a: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또는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워크아웃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+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6350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공사실적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6350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평가액의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20%)</a:t>
                      </a:r>
                      <a:endParaRPr lang="ko-KR" altLang="en-US" sz="1400" b="1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0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486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5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 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공사실적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6350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평가액의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10%) 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436096" y="1916832"/>
            <a:ext cx="2477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/>
              <a:t>개정후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경영평가액</a:t>
            </a:r>
            <a:endParaRPr lang="ko-KR" altLang="en-US" dirty="0"/>
          </a:p>
        </p:txBody>
      </p:sp>
      <p:pic>
        <p:nvPicPr>
          <p:cNvPr id="3074" name="Picture 2" descr="C:\Users\USER\AppData\Local\Microsoft\Windows\Temporary Internet Files\Content.IE5\DNHHNENU\투명배경화살표(blue)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801" y="4077072"/>
            <a:ext cx="564456" cy="54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38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12</a:t>
            </a:fld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2. 2017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년</a:t>
            </a: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시공능력평가 관련 개정내용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76915"/>
              </p:ext>
            </p:extLst>
          </p:nvPr>
        </p:nvGraphicFramePr>
        <p:xfrm>
          <a:off x="683568" y="1472204"/>
          <a:ext cx="7848876" cy="5029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620181"/>
                <a:gridCol w="1620181"/>
                <a:gridCol w="1440158"/>
                <a:gridCol w="1800204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구분</a:t>
                      </a:r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전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후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69320">
                <a:tc>
                  <a:txBody>
                    <a:bodyPr/>
                    <a:lstStyle/>
                    <a:p>
                      <a:pPr fontAlgn="base" latinLnBrk="0"/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호라목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(8)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 latinLnBrk="1"/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국내인력을 해외건설현장에 고용한 건설업자에 대하여는 최근 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년간 공사실적의 </a:t>
                      </a:r>
                      <a:r>
                        <a:rPr lang="ko-KR" altLang="en-US" sz="14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연차별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4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가중평균액의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분의 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 해당하는 금액의 범위에서 국토교통부장관이 정하여 고시하는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금액을 더할 수 있다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ko-KR" alt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「해외건설촉진법」제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조에 따라 해외건설업의 신고를 한 자로서 국내인력을 해외건설업에 고용한 자에 대해서는 다음의 기준에 따라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금액을 더할 수 있다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17800">
                <a:tc rowSpan="12"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호라목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(8) (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고용인원수</a:t>
                      </a:r>
                      <a:endParaRPr lang="ko-KR" alt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 latinLnBrk="0"/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가산금액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</a:t>
                      </a: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년간 </a:t>
                      </a:r>
                      <a:r>
                        <a:rPr lang="ko-KR" altLang="en-US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공사실적평균액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고용인원수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가산금액</a:t>
                      </a:r>
                      <a:r>
                        <a:rPr lang="en-US" altLang="ko-KR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</a:t>
                      </a:r>
                      <a:r>
                        <a:rPr lang="ko-KR" alt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년간 </a:t>
                      </a:r>
                      <a:endParaRPr lang="en-US" altLang="ko-KR" sz="1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연차별</a:t>
                      </a:r>
                      <a:r>
                        <a:rPr lang="ko-KR" alt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4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가중평균액</a:t>
                      </a:r>
                      <a:r>
                        <a:rPr lang="en-US" altLang="ko-KR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893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1~10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0.6%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lang="en-US" altLang="ko-KR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1.0%</a:t>
                      </a:r>
                    </a:p>
                  </a:txBody>
                  <a:tcPr anchor="ctr"/>
                </a:tc>
              </a:tr>
              <a:tr h="1893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10~50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0.7%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893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50~100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0.8%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r>
                        <a:rPr lang="ko-KR" alt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lang="en-US" altLang="ko-KR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anchor="ctr">
                    <a:solidFill>
                      <a:srgbClr val="EAEFF6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1.5%</a:t>
                      </a:r>
                    </a:p>
                  </a:txBody>
                  <a:tcPr anchor="ctr">
                    <a:solidFill>
                      <a:srgbClr val="EAEFF6"/>
                    </a:solidFill>
                  </a:tcPr>
                </a:tc>
              </a:tr>
              <a:tr h="1893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100~200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0.9%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893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200~300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1.0%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893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300~400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1.2%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72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400~600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1.4%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72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 </a:t>
                      </a:r>
                      <a:r>
                        <a:rPr lang="ko-KR" alt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이상</a:t>
                      </a:r>
                    </a:p>
                  </a:txBody>
                  <a:tcPr anchor="ctr">
                    <a:solidFill>
                      <a:srgbClr val="D1DBEB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2.0%</a:t>
                      </a:r>
                    </a:p>
                  </a:txBody>
                  <a:tcPr anchor="ctr">
                    <a:solidFill>
                      <a:srgbClr val="D1DBEB"/>
                    </a:solidFill>
                  </a:tcPr>
                </a:tc>
              </a:tr>
              <a:tr h="1893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600~800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rgbClr val="EA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1.6%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rgbClr val="EAEFF6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7902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800~1,000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rgbClr val="D1D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1.8%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rgbClr val="D1DBEB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893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1,000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나눔고딕"/>
                        </a:rPr>
                        <a:t>이상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rgbClr val="EA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나눔고딕"/>
                        </a:rPr>
                        <a:t>2.0%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rgbClr val="EAEFF6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모서리가 둥근 사각형 설명선 2"/>
          <p:cNvSpPr/>
          <p:nvPr/>
        </p:nvSpPr>
        <p:spPr>
          <a:xfrm>
            <a:off x="2051720" y="3212976"/>
            <a:ext cx="3240360" cy="3240360"/>
          </a:xfrm>
          <a:prstGeom prst="wedgeRoundRectCallout">
            <a:avLst>
              <a:gd name="adj1" fmla="val -65742"/>
              <a:gd name="adj2" fmla="val 7763"/>
              <a:gd name="adj3" fmla="val 16667"/>
            </a:avLst>
          </a:prstGeom>
          <a:solidFill>
            <a:srgbClr val="FFFF0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827584" y="4077072"/>
            <a:ext cx="648072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600" dirty="0" err="1" smtClean="0"/>
              <a:t>국토해양부</a:t>
            </a:r>
            <a:r>
              <a:rPr lang="ko-KR" altLang="en-US" sz="1600" dirty="0" smtClean="0"/>
              <a:t> 고시 제</a:t>
            </a:r>
            <a:r>
              <a:rPr lang="en-US" altLang="ko-KR" sz="1600" dirty="0" smtClean="0"/>
              <a:t>2012-363</a:t>
            </a:r>
            <a:r>
              <a:rPr lang="ko-KR" altLang="en-US" sz="1600" dirty="0" smtClean="0"/>
              <a:t>호</a:t>
            </a:r>
            <a:endParaRPr lang="ko-KR" altLang="en-US" sz="1600" dirty="0"/>
          </a:p>
        </p:txBody>
      </p:sp>
      <p:sp>
        <p:nvSpPr>
          <p:cNvPr id="8" name="AutoShape 107"/>
          <p:cNvSpPr>
            <a:spLocks noChangeArrowheads="1"/>
          </p:cNvSpPr>
          <p:nvPr/>
        </p:nvSpPr>
        <p:spPr bwMode="auto">
          <a:xfrm>
            <a:off x="726380" y="969293"/>
            <a:ext cx="5357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Text Box 99"/>
          <p:cNvSpPr txBox="1">
            <a:spLocks noChangeArrowheads="1"/>
          </p:cNvSpPr>
          <p:nvPr/>
        </p:nvSpPr>
        <p:spPr bwMode="auto">
          <a:xfrm>
            <a:off x="788293" y="980728"/>
            <a:ext cx="5223867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국내인력 </a:t>
            </a:r>
            <a:r>
              <a:rPr lang="ko-KR" altLang="en-US" sz="1800" b="1" dirty="0" err="1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해외고용시</a:t>
            </a:r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1800" b="1" dirty="0" err="1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신인도평가액</a:t>
            </a:r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 가산기준 변경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0" name="AutoShape 109"/>
          <p:cNvSpPr>
            <a:spLocks noChangeArrowheads="1"/>
          </p:cNvSpPr>
          <p:nvPr/>
        </p:nvSpPr>
        <p:spPr bwMode="auto">
          <a:xfrm flipH="1">
            <a:off x="6156176" y="980728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AutoShape 110"/>
          <p:cNvSpPr>
            <a:spLocks noChangeArrowheads="1"/>
          </p:cNvSpPr>
          <p:nvPr/>
        </p:nvSpPr>
        <p:spPr bwMode="auto">
          <a:xfrm>
            <a:off x="550168" y="969293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AutoShape 111"/>
          <p:cNvSpPr>
            <a:spLocks noChangeArrowheads="1"/>
          </p:cNvSpPr>
          <p:nvPr/>
        </p:nvSpPr>
        <p:spPr bwMode="auto">
          <a:xfrm flipH="1">
            <a:off x="6416526" y="980728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" name="AutoShape 112"/>
          <p:cNvSpPr>
            <a:spLocks noChangeArrowheads="1"/>
          </p:cNvSpPr>
          <p:nvPr/>
        </p:nvSpPr>
        <p:spPr bwMode="auto">
          <a:xfrm>
            <a:off x="424756" y="969293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" name="AutoShape 113"/>
          <p:cNvSpPr>
            <a:spLocks noChangeArrowheads="1"/>
          </p:cNvSpPr>
          <p:nvPr/>
        </p:nvSpPr>
        <p:spPr bwMode="auto">
          <a:xfrm>
            <a:off x="6630839" y="980728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611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13</a:t>
            </a:fld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2. 2017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년</a:t>
            </a: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시공능력평가 관련 개정내용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246975"/>
              </p:ext>
            </p:extLst>
          </p:nvPr>
        </p:nvGraphicFramePr>
        <p:xfrm>
          <a:off x="683568" y="1484785"/>
          <a:ext cx="7848874" cy="4693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3240361"/>
                <a:gridCol w="3240361"/>
              </a:tblGrid>
              <a:tr h="35313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구분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후</a:t>
                      </a:r>
                      <a:endParaRPr lang="ko-KR" altLang="en-US" dirty="0"/>
                    </a:p>
                  </a:txBody>
                  <a:tcPr/>
                </a:tc>
              </a:tr>
              <a:tr h="180207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호라목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(8) (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나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&lt;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신설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국토해양부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 고시 제</a:t>
                      </a: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2012-363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내용과 동일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kern="0" spc="-9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FF"/>
                            </a:solidFill>
                          </a:uFill>
                          <a:latin typeface="+mn-ea"/>
                          <a:ea typeface="+mn-ea"/>
                        </a:rPr>
                        <a:t>고용인원수는 </a:t>
                      </a:r>
                      <a:r>
                        <a:rPr lang="ko-KR" altLang="en-US" sz="1600" u="none" kern="0" spc="-9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FF"/>
                            </a:solidFill>
                          </a:uFill>
                          <a:latin typeface="+mn-ea"/>
                          <a:ea typeface="+mn-ea"/>
                        </a:rPr>
                        <a:t>건설공사 실적신고 대상연도를 기준으로 하되</a:t>
                      </a:r>
                      <a:r>
                        <a:rPr lang="en-US" altLang="ko-KR" sz="1600" u="none" kern="0" spc="-9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FF"/>
                            </a:solidFill>
                          </a:uFill>
                          <a:latin typeface="+mn-ea"/>
                          <a:ea typeface="+mn-ea"/>
                        </a:rPr>
                        <a:t>, 3</a:t>
                      </a:r>
                      <a:r>
                        <a:rPr lang="ko-KR" altLang="en-US" sz="1600" u="none" kern="0" spc="-9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FF"/>
                            </a:solidFill>
                          </a:uFill>
                          <a:latin typeface="+mn-ea"/>
                          <a:ea typeface="+mn-ea"/>
                        </a:rPr>
                        <a:t>개월 이상 체류한 인력으로 한정한다</a:t>
                      </a:r>
                      <a:r>
                        <a:rPr lang="en-US" altLang="ko-KR" sz="1600" u="none" kern="0" spc="-9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FF"/>
                            </a:solidFill>
                          </a:u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600" u="none" kern="0" spc="-9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FF"/>
                            </a:solidFill>
                          </a:uFill>
                          <a:latin typeface="+mn-ea"/>
                          <a:ea typeface="+mn-ea"/>
                        </a:rPr>
                        <a:t>이 경우 해당 업체가 고용하고 직접 인건비를 지급하는 인력만 해당하며 하도급업체가 고용한 인력은 제외한다</a:t>
                      </a:r>
                      <a:r>
                        <a:rPr lang="en-US" altLang="ko-KR" sz="1600" u="none" kern="0" spc="-9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FF"/>
                            </a:solidFill>
                          </a:uFill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600" u="none" kern="0" spc="-9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ko-KR" altLang="en-US" sz="1600" u="none" kern="0" spc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/>
                </a:tc>
              </a:tr>
              <a:tr h="25253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</a:t>
                      </a:r>
                      <a:r>
                        <a:rPr lang="en-US" altLang="ko-KR" sz="16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호라목 </a:t>
                      </a:r>
                      <a:r>
                        <a:rPr lang="en-US" altLang="ko-KR" sz="16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(8) (</a:t>
                      </a: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다</a:t>
                      </a:r>
                      <a:r>
                        <a:rPr lang="en-US" altLang="ko-KR" sz="16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&lt;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신설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국토해양부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 고시 제</a:t>
                      </a: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2012-363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 내용과 동일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u="none" kern="0" spc="0" dirty="0" smtClean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「</a:t>
                      </a:r>
                      <a:r>
                        <a:rPr lang="ko-KR" altLang="en-US" sz="1600" u="none" kern="0" spc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해외건설촉진법」 제</a:t>
                      </a:r>
                      <a:r>
                        <a:rPr lang="en-US" altLang="ko-KR" sz="1600" u="none" kern="0" spc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23</a:t>
                      </a:r>
                      <a:r>
                        <a:rPr lang="ko-KR" altLang="en-US" sz="1600" u="none" kern="0" spc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조에 따라 설립된 해외건설협회의 장으로부터 해외건설현장에 고용된 국내인력에 대하여 해외건설현장 인력고용확인서를 발급받아야 한다</a:t>
                      </a:r>
                      <a:r>
                        <a:rPr lang="en-US" altLang="ko-KR" sz="1600" u="none" kern="0" spc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600" u="none" kern="0" spc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이 경우 해외건설협회의 장은 </a:t>
                      </a:r>
                      <a:r>
                        <a:rPr lang="ko-KR" altLang="en-US" sz="1600" u="none" kern="0" spc="0" dirty="0" err="1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출입국증명원</a:t>
                      </a:r>
                      <a:r>
                        <a:rPr lang="en-US" altLang="ko-KR" sz="1600" u="none" kern="0" spc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u="none" kern="0" spc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근로계약서 등을 통하여 사실관계를 확인한 후 확인서를 발급하여야 한다</a:t>
                      </a:r>
                      <a:r>
                        <a:rPr lang="en-US" altLang="ko-KR" sz="1600" u="none" kern="0" spc="0" dirty="0">
                          <a:solidFill>
                            <a:schemeClr val="tx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600" u="none" kern="0" spc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323528" y="98072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건설산업기본법 시행규칙 별표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1(2016.6.13 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개정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)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759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21"/>
          <p:cNvSpPr>
            <a:spLocks noChangeArrowheads="1"/>
          </p:cNvSpPr>
          <p:nvPr/>
        </p:nvSpPr>
        <p:spPr bwMode="auto">
          <a:xfrm>
            <a:off x="546099" y="1772818"/>
            <a:ext cx="5322045" cy="432048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lnSpc>
                <a:spcPct val="150000"/>
              </a:lnSpc>
            </a:pPr>
            <a:r>
              <a:rPr lang="ko-KR" altLang="en-US" sz="1600" dirty="0"/>
              <a:t>① 세무사 또는 회계사가 확인한 건설기술개발비 </a:t>
            </a:r>
            <a:r>
              <a:rPr lang="ko-KR" altLang="en-US" sz="1600" dirty="0" smtClean="0"/>
              <a:t>확인서</a:t>
            </a:r>
            <a:endParaRPr lang="ko-KR" altLang="en-US" sz="2000" dirty="0"/>
          </a:p>
        </p:txBody>
      </p:sp>
      <p:sp>
        <p:nvSpPr>
          <p:cNvPr id="37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14</a:t>
            </a:fld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3. 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건설기술개발비 관련 변경사항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1" name="AutoShape 107"/>
          <p:cNvSpPr>
            <a:spLocks noChangeArrowheads="1"/>
          </p:cNvSpPr>
          <p:nvPr/>
        </p:nvSpPr>
        <p:spPr bwMode="auto">
          <a:xfrm>
            <a:off x="726380" y="1248033"/>
            <a:ext cx="370160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2" name="Text Box 99"/>
          <p:cNvSpPr txBox="1">
            <a:spLocks noChangeArrowheads="1"/>
          </p:cNvSpPr>
          <p:nvPr/>
        </p:nvSpPr>
        <p:spPr bwMode="auto">
          <a:xfrm>
            <a:off x="788294" y="1259468"/>
            <a:ext cx="349567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건설기술개발비 확인서류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3" name="AutoShape 109"/>
          <p:cNvSpPr>
            <a:spLocks noChangeArrowheads="1"/>
          </p:cNvSpPr>
          <p:nvPr/>
        </p:nvSpPr>
        <p:spPr bwMode="auto">
          <a:xfrm flipH="1">
            <a:off x="4527674" y="1248033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0"/>
          <p:cNvSpPr>
            <a:spLocks noChangeArrowheads="1"/>
          </p:cNvSpPr>
          <p:nvPr/>
        </p:nvSpPr>
        <p:spPr bwMode="auto">
          <a:xfrm>
            <a:off x="550168" y="1248033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1"/>
          <p:cNvSpPr>
            <a:spLocks noChangeArrowheads="1"/>
          </p:cNvSpPr>
          <p:nvPr/>
        </p:nvSpPr>
        <p:spPr bwMode="auto">
          <a:xfrm flipH="1">
            <a:off x="4788024" y="1248033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2"/>
          <p:cNvSpPr>
            <a:spLocks noChangeArrowheads="1"/>
          </p:cNvSpPr>
          <p:nvPr/>
        </p:nvSpPr>
        <p:spPr bwMode="auto">
          <a:xfrm>
            <a:off x="424756" y="1248033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" name="AutoShape 113"/>
          <p:cNvSpPr>
            <a:spLocks noChangeArrowheads="1"/>
          </p:cNvSpPr>
          <p:nvPr/>
        </p:nvSpPr>
        <p:spPr bwMode="auto">
          <a:xfrm>
            <a:off x="5002337" y="1248033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Rectangle 121"/>
          <p:cNvSpPr>
            <a:spLocks noChangeArrowheads="1"/>
          </p:cNvSpPr>
          <p:nvPr/>
        </p:nvSpPr>
        <p:spPr bwMode="auto">
          <a:xfrm>
            <a:off x="546099" y="2348880"/>
            <a:ext cx="6474173" cy="432048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 latinLnBrk="0">
              <a:lnSpc>
                <a:spcPct val="150000"/>
              </a:lnSpc>
            </a:pPr>
            <a:r>
              <a:rPr lang="ko-KR" altLang="en-US" sz="1600" dirty="0" smtClean="0"/>
              <a:t>② </a:t>
            </a:r>
            <a:r>
              <a:rPr lang="ko-KR" altLang="en-US" sz="1600" dirty="0"/>
              <a:t>세무사 또는 회계사가 확인한 조세특례제한법 시행규칙 제</a:t>
            </a:r>
            <a:r>
              <a:rPr lang="en-US" altLang="ko-KR" sz="1600" dirty="0"/>
              <a:t>3</a:t>
            </a:r>
            <a:r>
              <a:rPr lang="ko-KR" altLang="en-US" sz="1600" dirty="0" err="1" smtClean="0"/>
              <a:t>호서식</a:t>
            </a:r>
            <a:endParaRPr lang="ko-KR" altLang="en-US" sz="2000" dirty="0"/>
          </a:p>
        </p:txBody>
      </p:sp>
      <p:sp>
        <p:nvSpPr>
          <p:cNvPr id="13" name="Rectangle 121"/>
          <p:cNvSpPr>
            <a:spLocks noChangeArrowheads="1"/>
          </p:cNvSpPr>
          <p:nvPr/>
        </p:nvSpPr>
        <p:spPr bwMode="auto">
          <a:xfrm>
            <a:off x="546100" y="2924944"/>
            <a:ext cx="4673972" cy="792088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 latinLnBrk="0">
              <a:lnSpc>
                <a:spcPct val="150000"/>
              </a:lnSpc>
            </a:pPr>
            <a:r>
              <a:rPr lang="ko-KR" altLang="en-US" sz="1600" dirty="0" smtClean="0"/>
              <a:t>③ </a:t>
            </a:r>
            <a:r>
              <a:rPr lang="ko-KR" altLang="en-US" sz="1600" b="1" dirty="0"/>
              <a:t>자사 도장 통인 또는 간인한 </a:t>
            </a:r>
            <a:r>
              <a:rPr lang="ko-KR" altLang="en-US" sz="1600" b="1" dirty="0" smtClean="0"/>
              <a:t>세무조정계산서</a:t>
            </a:r>
            <a:endParaRPr lang="en-US" altLang="ko-KR" sz="1600" b="1" dirty="0" smtClean="0"/>
          </a:p>
          <a:p>
            <a:pPr fontAlgn="base" latinLnBrk="0">
              <a:lnSpc>
                <a:spcPct val="150000"/>
              </a:lnSpc>
            </a:pPr>
            <a:r>
              <a:rPr lang="en-US" altLang="ko-KR" sz="1600" dirty="0" smtClean="0"/>
              <a:t>   (</a:t>
            </a:r>
            <a:r>
              <a:rPr lang="ko-KR" altLang="en-US" sz="1600" dirty="0"/>
              <a:t>법인세 또는 소득세 신고서류 일체 포함</a:t>
            </a:r>
            <a:r>
              <a:rPr lang="en-US" altLang="ko-KR" sz="1600" dirty="0"/>
              <a:t>)</a:t>
            </a:r>
            <a:endParaRPr lang="ko-KR" alt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5868144" y="1804176"/>
            <a:ext cx="296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 </a:t>
            </a:r>
            <a:r>
              <a:rPr lang="en-US" altLang="ko-KR" dirty="0"/>
              <a:t>· · · · · · · · </a:t>
            </a:r>
            <a:r>
              <a:rPr lang="en-US" altLang="ko-KR" dirty="0" smtClean="0"/>
              <a:t>(</a:t>
            </a:r>
            <a:r>
              <a:rPr lang="ko-KR" altLang="en-US" dirty="0"/>
              <a:t>기존과 동일</a:t>
            </a:r>
            <a:r>
              <a:rPr lang="en-US" altLang="ko-KR" dirty="0" smtClean="0"/>
              <a:t>)</a:t>
            </a:r>
            <a:endParaRPr lang="ko-KR" alt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7020272" y="2380238"/>
            <a:ext cx="1809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dirty="0" smtClean="0"/>
              <a:t>· · (</a:t>
            </a:r>
            <a:r>
              <a:rPr lang="ko-KR" altLang="en-US" dirty="0"/>
              <a:t>기존과 동일</a:t>
            </a:r>
            <a:r>
              <a:rPr lang="en-US" altLang="ko-KR" dirty="0" smtClean="0"/>
              <a:t>)</a:t>
            </a:r>
            <a:endParaRPr lang="ko-KR" alt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220072" y="2951656"/>
            <a:ext cx="3681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·</a:t>
            </a:r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dirty="0" smtClean="0"/>
              <a:t>신규 추가서류</a:t>
            </a:r>
            <a:endParaRPr lang="ko-KR" altLang="en-US" dirty="0"/>
          </a:p>
        </p:txBody>
      </p:sp>
      <p:sp>
        <p:nvSpPr>
          <p:cNvPr id="17" name="Rectangle 121"/>
          <p:cNvSpPr>
            <a:spLocks noChangeArrowheads="1"/>
          </p:cNvSpPr>
          <p:nvPr/>
        </p:nvSpPr>
        <p:spPr bwMode="auto">
          <a:xfrm>
            <a:off x="546099" y="4662430"/>
            <a:ext cx="7162900" cy="432048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/>
            <a:r>
              <a:rPr lang="ko-KR" altLang="en-US" sz="1600" dirty="0"/>
              <a:t>시공능력평가 공시 이후에는 원칙적으로 수정 불가</a:t>
            </a:r>
          </a:p>
        </p:txBody>
      </p:sp>
      <p:sp>
        <p:nvSpPr>
          <p:cNvPr id="19" name="AutoShape 107"/>
          <p:cNvSpPr>
            <a:spLocks noChangeArrowheads="1"/>
          </p:cNvSpPr>
          <p:nvPr/>
        </p:nvSpPr>
        <p:spPr bwMode="auto">
          <a:xfrm>
            <a:off x="726380" y="4137645"/>
            <a:ext cx="370160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8" name="Text Box 99"/>
          <p:cNvSpPr txBox="1">
            <a:spLocks noChangeArrowheads="1"/>
          </p:cNvSpPr>
          <p:nvPr/>
        </p:nvSpPr>
        <p:spPr bwMode="auto">
          <a:xfrm>
            <a:off x="788294" y="4149080"/>
            <a:ext cx="349567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건설기술개발비 수정 관련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9" name="AutoShape 109"/>
          <p:cNvSpPr>
            <a:spLocks noChangeArrowheads="1"/>
          </p:cNvSpPr>
          <p:nvPr/>
        </p:nvSpPr>
        <p:spPr bwMode="auto">
          <a:xfrm flipH="1">
            <a:off x="4527674" y="41376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" name="AutoShape 110"/>
          <p:cNvSpPr>
            <a:spLocks noChangeArrowheads="1"/>
          </p:cNvSpPr>
          <p:nvPr/>
        </p:nvSpPr>
        <p:spPr bwMode="auto">
          <a:xfrm>
            <a:off x="550168" y="41376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" name="AutoShape 111"/>
          <p:cNvSpPr>
            <a:spLocks noChangeArrowheads="1"/>
          </p:cNvSpPr>
          <p:nvPr/>
        </p:nvSpPr>
        <p:spPr bwMode="auto">
          <a:xfrm flipH="1">
            <a:off x="4788024" y="41376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2" name="AutoShape 112"/>
          <p:cNvSpPr>
            <a:spLocks noChangeArrowheads="1"/>
          </p:cNvSpPr>
          <p:nvPr/>
        </p:nvSpPr>
        <p:spPr bwMode="auto">
          <a:xfrm>
            <a:off x="424756" y="41376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" name="AutoShape 113"/>
          <p:cNvSpPr>
            <a:spLocks noChangeArrowheads="1"/>
          </p:cNvSpPr>
          <p:nvPr/>
        </p:nvSpPr>
        <p:spPr bwMode="auto">
          <a:xfrm>
            <a:off x="5002337" y="41376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4" name="Rectangle 121"/>
          <p:cNvSpPr>
            <a:spLocks noChangeArrowheads="1"/>
          </p:cNvSpPr>
          <p:nvPr/>
        </p:nvSpPr>
        <p:spPr bwMode="auto">
          <a:xfrm>
            <a:off x="546100" y="5238492"/>
            <a:ext cx="7162900" cy="710788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/>
            <a:r>
              <a:rPr lang="ko-KR" altLang="en-US" sz="1600" dirty="0"/>
              <a:t>다만</a:t>
            </a:r>
            <a:r>
              <a:rPr lang="en-US" altLang="ko-KR" sz="1600" dirty="0"/>
              <a:t>, </a:t>
            </a:r>
            <a:r>
              <a:rPr lang="ko-KR" altLang="en-US" sz="1600" dirty="0"/>
              <a:t>세무서로부터 기술개발비의 일부 또는 전부가 불인정되는 경우에 한해 </a:t>
            </a:r>
            <a:endParaRPr lang="en-US" altLang="ko-KR" sz="1600" dirty="0" smtClean="0"/>
          </a:p>
          <a:p>
            <a:pPr fontAlgn="base"/>
            <a:r>
              <a:rPr lang="ko-KR" altLang="en-US" sz="1600" dirty="0" smtClean="0"/>
              <a:t>회계사의 </a:t>
            </a:r>
            <a:r>
              <a:rPr lang="ko-KR" altLang="en-US" sz="1600" dirty="0"/>
              <a:t>확인을 받아 수정</a:t>
            </a:r>
          </a:p>
        </p:txBody>
      </p:sp>
    </p:spTree>
    <p:extLst>
      <p:ext uri="{BB962C8B-B14F-4D97-AF65-F5344CB8AC3E}">
        <p14:creationId xmlns:p14="http://schemas.microsoft.com/office/powerpoint/2010/main" val="114400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21"/>
          <p:cNvSpPr>
            <a:spLocks noChangeArrowheads="1"/>
          </p:cNvSpPr>
          <p:nvPr/>
        </p:nvSpPr>
        <p:spPr bwMode="auto">
          <a:xfrm>
            <a:off x="546098" y="1772818"/>
            <a:ext cx="7986341" cy="936102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기존 직전 </a:t>
            </a:r>
            <a:r>
              <a:rPr lang="en-US" altLang="ko-KR" dirty="0"/>
              <a:t>1</a:t>
            </a:r>
            <a:r>
              <a:rPr lang="ko-KR" altLang="en-US" dirty="0"/>
              <a:t>개년도 </a:t>
            </a:r>
            <a:r>
              <a:rPr lang="ko-KR" altLang="en-US" dirty="0" err="1"/>
              <a:t>누락분</a:t>
            </a:r>
            <a:r>
              <a:rPr lang="ko-KR" altLang="en-US" dirty="0"/>
              <a:t> 인정하였으나 내년 실적신고부터 </a:t>
            </a:r>
            <a:r>
              <a:rPr lang="en-US" altLang="ko-KR" dirty="0"/>
              <a:t>2</a:t>
            </a:r>
            <a:r>
              <a:rPr lang="ko-KR" altLang="en-US" dirty="0"/>
              <a:t>개년도 인정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(</a:t>
            </a:r>
            <a:r>
              <a:rPr lang="ko-KR" altLang="en-US" dirty="0"/>
              <a:t>내년에 </a:t>
            </a:r>
            <a:r>
              <a:rPr lang="en-US" altLang="ko-KR" dirty="0"/>
              <a:t>2014, 2015, 2016</a:t>
            </a:r>
            <a:r>
              <a:rPr lang="ko-KR" altLang="en-US" dirty="0"/>
              <a:t>년도 공사실적 신고가능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7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15</a:t>
            </a:fld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4. 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그 밖의 변경사항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1" name="AutoShape 107"/>
          <p:cNvSpPr>
            <a:spLocks noChangeArrowheads="1"/>
          </p:cNvSpPr>
          <p:nvPr/>
        </p:nvSpPr>
        <p:spPr bwMode="auto">
          <a:xfrm>
            <a:off x="726380" y="1248033"/>
            <a:ext cx="370160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2" name="Text Box 99"/>
          <p:cNvSpPr txBox="1">
            <a:spLocks noChangeArrowheads="1"/>
          </p:cNvSpPr>
          <p:nvPr/>
        </p:nvSpPr>
        <p:spPr bwMode="auto">
          <a:xfrm>
            <a:off x="788294" y="1259468"/>
            <a:ext cx="349567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err="1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누락분</a:t>
            </a:r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 인정범위 확대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3" name="AutoShape 109"/>
          <p:cNvSpPr>
            <a:spLocks noChangeArrowheads="1"/>
          </p:cNvSpPr>
          <p:nvPr/>
        </p:nvSpPr>
        <p:spPr bwMode="auto">
          <a:xfrm flipH="1">
            <a:off x="4527674" y="1248033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0"/>
          <p:cNvSpPr>
            <a:spLocks noChangeArrowheads="1"/>
          </p:cNvSpPr>
          <p:nvPr/>
        </p:nvSpPr>
        <p:spPr bwMode="auto">
          <a:xfrm>
            <a:off x="550168" y="1248033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1"/>
          <p:cNvSpPr>
            <a:spLocks noChangeArrowheads="1"/>
          </p:cNvSpPr>
          <p:nvPr/>
        </p:nvSpPr>
        <p:spPr bwMode="auto">
          <a:xfrm flipH="1">
            <a:off x="4788024" y="1248033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2"/>
          <p:cNvSpPr>
            <a:spLocks noChangeArrowheads="1"/>
          </p:cNvSpPr>
          <p:nvPr/>
        </p:nvSpPr>
        <p:spPr bwMode="auto">
          <a:xfrm>
            <a:off x="424756" y="1248033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" name="AutoShape 113"/>
          <p:cNvSpPr>
            <a:spLocks noChangeArrowheads="1"/>
          </p:cNvSpPr>
          <p:nvPr/>
        </p:nvSpPr>
        <p:spPr bwMode="auto">
          <a:xfrm>
            <a:off x="5002337" y="1248033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" name="Rectangle 121"/>
          <p:cNvSpPr>
            <a:spLocks noChangeArrowheads="1"/>
          </p:cNvSpPr>
          <p:nvPr/>
        </p:nvSpPr>
        <p:spPr bwMode="auto">
          <a:xfrm>
            <a:off x="546100" y="2924944"/>
            <a:ext cx="7986340" cy="936104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공사실적뿐 아니라 건설기술개발비도 </a:t>
            </a:r>
            <a:r>
              <a:rPr lang="en-US" altLang="ko-KR" dirty="0"/>
              <a:t>2</a:t>
            </a:r>
            <a:r>
              <a:rPr lang="ko-KR" altLang="en-US" dirty="0"/>
              <a:t>개연도 누락신고 인정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(</a:t>
            </a:r>
            <a:r>
              <a:rPr lang="ko-KR" altLang="en-US" dirty="0"/>
              <a:t>내년에 </a:t>
            </a:r>
            <a:r>
              <a:rPr lang="en-US" altLang="ko-KR" dirty="0"/>
              <a:t>2014, 2015, 2016</a:t>
            </a:r>
            <a:r>
              <a:rPr lang="ko-KR" altLang="en-US" dirty="0"/>
              <a:t>년도 건설기술개발비 신고가능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7" name="Rectangle 121"/>
          <p:cNvSpPr>
            <a:spLocks noChangeArrowheads="1"/>
          </p:cNvSpPr>
          <p:nvPr/>
        </p:nvSpPr>
        <p:spPr bwMode="auto">
          <a:xfrm>
            <a:off x="546099" y="4797152"/>
            <a:ext cx="7986340" cy="648072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/>
            <a:r>
              <a:rPr lang="ko-KR" altLang="en-US" dirty="0" err="1"/>
              <a:t>현금흐름표를</a:t>
            </a:r>
            <a:r>
              <a:rPr lang="ko-KR" altLang="en-US" dirty="0"/>
              <a:t> 재무제표와 다르게 작성하는 사례가 있어 </a:t>
            </a:r>
            <a:r>
              <a:rPr lang="ko-KR" altLang="en-US" dirty="0" smtClean="0"/>
              <a:t>평가 강화 </a:t>
            </a:r>
            <a:r>
              <a:rPr lang="ko-KR" altLang="en-US" dirty="0"/>
              <a:t>예정</a:t>
            </a:r>
          </a:p>
        </p:txBody>
      </p:sp>
      <p:sp>
        <p:nvSpPr>
          <p:cNvPr id="19" name="AutoShape 107"/>
          <p:cNvSpPr>
            <a:spLocks noChangeArrowheads="1"/>
          </p:cNvSpPr>
          <p:nvPr/>
        </p:nvSpPr>
        <p:spPr bwMode="auto">
          <a:xfrm>
            <a:off x="726380" y="4281661"/>
            <a:ext cx="370160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8" name="Text Box 99"/>
          <p:cNvSpPr txBox="1">
            <a:spLocks noChangeArrowheads="1"/>
          </p:cNvSpPr>
          <p:nvPr/>
        </p:nvSpPr>
        <p:spPr bwMode="auto">
          <a:xfrm>
            <a:off x="788294" y="4293096"/>
            <a:ext cx="349567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err="1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현금흐름표</a:t>
            </a:r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 평가 강화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9" name="AutoShape 109"/>
          <p:cNvSpPr>
            <a:spLocks noChangeArrowheads="1"/>
          </p:cNvSpPr>
          <p:nvPr/>
        </p:nvSpPr>
        <p:spPr bwMode="auto">
          <a:xfrm flipH="1">
            <a:off x="4527674" y="4281661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" name="AutoShape 110"/>
          <p:cNvSpPr>
            <a:spLocks noChangeArrowheads="1"/>
          </p:cNvSpPr>
          <p:nvPr/>
        </p:nvSpPr>
        <p:spPr bwMode="auto">
          <a:xfrm>
            <a:off x="550168" y="4281661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" name="AutoShape 111"/>
          <p:cNvSpPr>
            <a:spLocks noChangeArrowheads="1"/>
          </p:cNvSpPr>
          <p:nvPr/>
        </p:nvSpPr>
        <p:spPr bwMode="auto">
          <a:xfrm flipH="1">
            <a:off x="4788024" y="4281661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2" name="AutoShape 112"/>
          <p:cNvSpPr>
            <a:spLocks noChangeArrowheads="1"/>
          </p:cNvSpPr>
          <p:nvPr/>
        </p:nvSpPr>
        <p:spPr bwMode="auto">
          <a:xfrm>
            <a:off x="424756" y="4281661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" name="AutoShape 113"/>
          <p:cNvSpPr>
            <a:spLocks noChangeArrowheads="1"/>
          </p:cNvSpPr>
          <p:nvPr/>
        </p:nvSpPr>
        <p:spPr bwMode="auto">
          <a:xfrm>
            <a:off x="5002337" y="4281661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9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31"/>
          <p:cNvSpPr>
            <a:spLocks noChangeArrowheads="1"/>
          </p:cNvSpPr>
          <p:nvPr/>
        </p:nvSpPr>
        <p:spPr bwMode="auto">
          <a:xfrm>
            <a:off x="457200" y="1295400"/>
            <a:ext cx="8229600" cy="4724400"/>
          </a:xfrm>
          <a:prstGeom prst="roundRect">
            <a:avLst>
              <a:gd name="adj" fmla="val 5157"/>
            </a:avLst>
          </a:prstGeom>
          <a:gradFill rotWithShape="0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" name="Text Box 1027"/>
          <p:cNvSpPr txBox="1">
            <a:spLocks noChangeArrowheads="1"/>
          </p:cNvSpPr>
          <p:nvPr/>
        </p:nvSpPr>
        <p:spPr bwMode="auto">
          <a:xfrm>
            <a:off x="1251074" y="1820416"/>
            <a:ext cx="685800" cy="63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10668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6002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24003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32004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36576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41148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45720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50292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0" fontAlgn="ctr" latinLnBrk="0" hangingPunct="0">
              <a:lnSpc>
                <a:spcPct val="130000"/>
              </a:lnSpc>
              <a:spcBef>
                <a:spcPct val="50000"/>
              </a:spcBef>
              <a:buFont typeface="Symbol" pitchFamily="18" charset="2"/>
              <a:buNone/>
            </a:pPr>
            <a:r>
              <a:rPr lang="en-US" altLang="ko-KR" sz="2700" dirty="0">
                <a:latin typeface="HY울릉도M" pitchFamily="18" charset="-127"/>
                <a:ea typeface="HY울릉도M" pitchFamily="18" charset="-127"/>
              </a:rPr>
              <a:t>I</a:t>
            </a:r>
            <a:r>
              <a:rPr lang="en-US" altLang="ko-KR" sz="2700" dirty="0" smtClean="0">
                <a:latin typeface="HY울릉도M" pitchFamily="18" charset="-127"/>
                <a:ea typeface="HY울릉도M" pitchFamily="18" charset="-127"/>
              </a:rPr>
              <a:t>.</a:t>
            </a:r>
          </a:p>
        </p:txBody>
      </p:sp>
      <p:sp>
        <p:nvSpPr>
          <p:cNvPr id="7" name="AutoShape 1028"/>
          <p:cNvSpPr>
            <a:spLocks noChangeArrowheads="1"/>
          </p:cNvSpPr>
          <p:nvPr/>
        </p:nvSpPr>
        <p:spPr bwMode="auto">
          <a:xfrm>
            <a:off x="978024" y="1896616"/>
            <a:ext cx="6258272" cy="62071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0066FF"/>
              </a:gs>
              <a:gs pos="100000">
                <a:srgbClr val="0066FF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bg1"/>
            </a:solidFill>
            <a:round/>
            <a:headEnd/>
            <a:tailEnd/>
          </a:ln>
          <a:effectLst>
            <a:outerShdw dist="99190" dir="3011666" algn="ctr" rotWithShape="0">
              <a:srgbClr val="66CCFF">
                <a:alpha val="50000"/>
              </a:srgbClr>
            </a:outerShdw>
          </a:effectLst>
        </p:spPr>
        <p:txBody>
          <a:bodyPr wrap="none" lIns="90000" tIns="46800" rIns="90000" bIns="46800" anchor="ctr"/>
          <a:lstStyle/>
          <a:p>
            <a:pPr marL="192088">
              <a:lnSpc>
                <a:spcPct val="90000"/>
              </a:lnSpc>
            </a:pPr>
            <a:r>
              <a:rPr lang="en-US" altLang="ko-KR" sz="29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II.  </a:t>
            </a:r>
            <a:r>
              <a:rPr lang="ko-KR" altLang="en-US" sz="29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실적신고시스템 변경사항 안내</a:t>
            </a:r>
            <a:endParaRPr lang="ko-KR" altLang="en-US" sz="29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1" name="Rectangle 1030"/>
          <p:cNvSpPr>
            <a:spLocks noChangeArrowheads="1"/>
          </p:cNvSpPr>
          <p:nvPr/>
        </p:nvSpPr>
        <p:spPr bwMode="auto">
          <a:xfrm>
            <a:off x="1936874" y="2852936"/>
            <a:ext cx="5659462" cy="2592287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6699FF"/>
            </a:solidFill>
            <a:miter lim="800000"/>
            <a:headEnd/>
            <a:tailEnd/>
          </a:ln>
          <a:effectLst>
            <a:prstShdw prst="shdw18" dist="17961" dir="13500000">
              <a:srgbClr val="6699FF">
                <a:gamma/>
                <a:shade val="60000"/>
                <a:invGamma/>
              </a:srgbClr>
            </a:prstShdw>
          </a:effectLst>
        </p:spPr>
        <p:txBody>
          <a:bodyPr anchor="ctr"/>
          <a:lstStyle/>
          <a:p>
            <a:pPr marL="457200" indent="-457200">
              <a:lnSpc>
                <a:spcPct val="200000"/>
              </a:lnSpc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ko-KR" altLang="en-US" sz="1800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발주자 온라인 기성실적 승인시스템 안내</a:t>
            </a:r>
            <a:endParaRPr lang="en-US" altLang="ko-KR" sz="1800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  <a:p>
            <a:pPr marL="457200" indent="-457200">
              <a:lnSpc>
                <a:spcPct val="200000"/>
              </a:lnSpc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ko-KR" altLang="en-US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기성실적증명서 발급 및 활용동의서 안내</a:t>
            </a:r>
            <a:endParaRPr lang="en-US" altLang="ko-KR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  <a:p>
            <a:pPr marL="457200" indent="-457200">
              <a:lnSpc>
                <a:spcPct val="200000"/>
              </a:lnSpc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ko-KR" altLang="en-US" dirty="0" err="1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그밖의</a:t>
            </a:r>
            <a:r>
              <a:rPr lang="ko-KR" altLang="en-US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 변경사항</a:t>
            </a:r>
            <a:endParaRPr lang="en-US" altLang="ko-KR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  <a:p>
            <a:pPr marL="457200" indent="-457200">
              <a:lnSpc>
                <a:spcPct val="200000"/>
              </a:lnSpc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endParaRPr lang="en-US" altLang="ko-KR" sz="1800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556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22325" y="2260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-5437112" y="1804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발주자  온라인 기성실적 승인시스템 구성도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822325" y="446976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2" name="모서리가 둥근 직사각형 71"/>
          <p:cNvSpPr/>
          <p:nvPr/>
        </p:nvSpPr>
        <p:spPr>
          <a:xfrm>
            <a:off x="395288" y="1412874"/>
            <a:ext cx="8267351" cy="4873859"/>
          </a:xfrm>
          <a:prstGeom prst="roundRect">
            <a:avLst/>
          </a:prstGeom>
          <a:solidFill>
            <a:srgbClr val="FFFFCC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타원 72"/>
          <p:cNvSpPr/>
          <p:nvPr/>
        </p:nvSpPr>
        <p:spPr>
          <a:xfrm>
            <a:off x="462074" y="2769222"/>
            <a:ext cx="1353866" cy="117312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err="1" smtClean="0">
                <a:solidFill>
                  <a:schemeClr val="tx1"/>
                </a:solidFill>
              </a:rPr>
              <a:t>건설사</a:t>
            </a:r>
            <a:endParaRPr lang="ko-KR" altLang="en-US" sz="2000" dirty="0"/>
          </a:p>
        </p:txBody>
      </p:sp>
      <p:sp>
        <p:nvSpPr>
          <p:cNvPr id="74" name="타원 73"/>
          <p:cNvSpPr/>
          <p:nvPr/>
        </p:nvSpPr>
        <p:spPr>
          <a:xfrm>
            <a:off x="7274731" y="2646205"/>
            <a:ext cx="1309961" cy="12396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</a:rPr>
              <a:t>CAK</a:t>
            </a:r>
          </a:p>
          <a:p>
            <a:pPr algn="ctr"/>
            <a:endParaRPr lang="en-US" altLang="ko-KR" b="1" dirty="0" smtClean="0">
              <a:solidFill>
                <a:schemeClr val="tx1"/>
              </a:solidFill>
            </a:endParaRPr>
          </a:p>
        </p:txBody>
      </p:sp>
      <p:cxnSp>
        <p:nvCxnSpPr>
          <p:cNvPr id="75" name="꺾인 연결선 74"/>
          <p:cNvCxnSpPr>
            <a:stCxn id="73" idx="0"/>
            <a:endCxn id="74" idx="0"/>
          </p:cNvCxnSpPr>
          <p:nvPr/>
        </p:nvCxnSpPr>
        <p:spPr>
          <a:xfrm rot="5400000" flipH="1" flipV="1">
            <a:off x="4472851" y="-687638"/>
            <a:ext cx="123017" cy="6790705"/>
          </a:xfrm>
          <a:prstGeom prst="bentConnector3">
            <a:avLst>
              <a:gd name="adj1" fmla="val 519440"/>
            </a:avLst>
          </a:prstGeom>
          <a:ln w="152400">
            <a:solidFill>
              <a:schemeClr val="accent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아래쪽 화살표 75"/>
          <p:cNvSpPr/>
          <p:nvPr/>
        </p:nvSpPr>
        <p:spPr>
          <a:xfrm rot="16200000">
            <a:off x="2314309" y="2701515"/>
            <a:ext cx="288032" cy="897489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7" name="아래쪽 화살표 76"/>
          <p:cNvSpPr/>
          <p:nvPr/>
        </p:nvSpPr>
        <p:spPr>
          <a:xfrm rot="5400000">
            <a:off x="2288091" y="3052105"/>
            <a:ext cx="288032" cy="94992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8" name="아래쪽 화살표 77"/>
          <p:cNvSpPr/>
          <p:nvPr/>
        </p:nvSpPr>
        <p:spPr>
          <a:xfrm rot="10800000">
            <a:off x="4513487" y="4391072"/>
            <a:ext cx="263572" cy="550095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9" name="아래쪽 화살표 78"/>
          <p:cNvSpPr/>
          <p:nvPr/>
        </p:nvSpPr>
        <p:spPr>
          <a:xfrm rot="16200000">
            <a:off x="6529712" y="2900984"/>
            <a:ext cx="288032" cy="93060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1309075" y="2492896"/>
            <a:ext cx="1963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/>
              <a:t>① 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기성실적 입력</a:t>
            </a:r>
            <a:endParaRPr lang="ko-KR" altLang="en-US" b="1" dirty="0"/>
          </a:p>
        </p:txBody>
      </p:sp>
      <p:sp>
        <p:nvSpPr>
          <p:cNvPr id="81" name="직사각형 80"/>
          <p:cNvSpPr/>
          <p:nvPr/>
        </p:nvSpPr>
        <p:spPr>
          <a:xfrm>
            <a:off x="4777059" y="4366845"/>
            <a:ext cx="22942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/>
              <a:t>② 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전자서명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/>
            </a:r>
            <a:b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</a:b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    (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사업자등록번호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)</a:t>
            </a:r>
            <a:endParaRPr lang="ko-KR" altLang="en-US" b="1" dirty="0"/>
          </a:p>
        </p:txBody>
      </p:sp>
      <p:sp>
        <p:nvSpPr>
          <p:cNvPr id="82" name="직사각형 81"/>
          <p:cNvSpPr/>
          <p:nvPr/>
        </p:nvSpPr>
        <p:spPr>
          <a:xfrm>
            <a:off x="1381083" y="3718773"/>
            <a:ext cx="18966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0">
              <a:spcBef>
                <a:spcPct val="0"/>
              </a:spcBef>
            </a:pPr>
            <a:r>
              <a:rPr lang="ko-KR" altLang="en-US" b="1" dirty="0" smtClean="0"/>
              <a:t>③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발주자 </a:t>
            </a:r>
            <a:endParaRPr lang="en-US" altLang="ko-KR" b="1" dirty="0" smtClean="0">
              <a:effectLst/>
              <a:latin typeface="맑은 고딕 (본문)"/>
              <a:ea typeface="굴림체" pitchFamily="49" charset="-127"/>
            </a:endParaRPr>
          </a:p>
          <a:p>
            <a:pPr latinLnBrk="0">
              <a:spcBef>
                <a:spcPct val="0"/>
              </a:spcBef>
            </a:pPr>
            <a:r>
              <a:rPr lang="en-US" altLang="ko-KR" b="1" dirty="0">
                <a:latin typeface="맑은 고딕 (본문)"/>
                <a:ea typeface="굴림체" pitchFamily="49" charset="-127"/>
              </a:rPr>
              <a:t> </a:t>
            </a:r>
            <a:r>
              <a:rPr lang="en-US" altLang="ko-KR" b="1" dirty="0" smtClean="0">
                <a:latin typeface="맑은 고딕 (본문)"/>
                <a:ea typeface="굴림체" pitchFamily="49" charset="-127"/>
              </a:rPr>
              <a:t>  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승인결과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 </a:t>
            </a:r>
            <a:r>
              <a:rPr lang="ko-KR" altLang="en-US" b="1" dirty="0" smtClean="0">
                <a:latin typeface="맑은 고딕 (본문)"/>
                <a:ea typeface="굴림체" pitchFamily="49" charset="-127"/>
              </a:rPr>
              <a:t>통보</a:t>
            </a:r>
            <a:endParaRPr lang="ko-KR" altLang="en-US" b="1" dirty="0"/>
          </a:p>
        </p:txBody>
      </p:sp>
      <p:sp>
        <p:nvSpPr>
          <p:cNvPr id="83" name="직사각형 82"/>
          <p:cNvSpPr/>
          <p:nvPr/>
        </p:nvSpPr>
        <p:spPr>
          <a:xfrm>
            <a:off x="5939974" y="2780928"/>
            <a:ext cx="1420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/>
              <a:t>④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자료 이관</a:t>
            </a:r>
            <a:endParaRPr lang="en-US" altLang="ko-KR" b="1" dirty="0" smtClean="0">
              <a:effectLst/>
              <a:latin typeface="맑은 고딕 (본문)"/>
              <a:ea typeface="굴림체" pitchFamily="49" charset="-127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2272786" y="1556792"/>
            <a:ext cx="5312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/>
              <a:t>⑤ 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신고 서류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(</a:t>
            </a:r>
            <a:r>
              <a:rPr lang="ko-KR" altLang="en-US" b="1" dirty="0" smtClean="0">
                <a:latin typeface="맑은 고딕 (본문)"/>
                <a:ea typeface="굴림체" pitchFamily="49" charset="-127"/>
              </a:rPr>
              <a:t>종이</a:t>
            </a:r>
            <a:r>
              <a:rPr lang="en-US" altLang="ko-KR" b="1" dirty="0" smtClean="0">
                <a:latin typeface="맑은 고딕 (본문)"/>
                <a:ea typeface="굴림체" pitchFamily="49" charset="-127"/>
              </a:rPr>
              <a:t>)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 제출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(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발주자 </a:t>
            </a:r>
            <a:r>
              <a:rPr lang="ko-KR" altLang="en-US" b="1" dirty="0" err="1" smtClean="0">
                <a:effectLst/>
                <a:latin typeface="맑은 고딕 (본문)"/>
                <a:ea typeface="굴림체" pitchFamily="49" charset="-127"/>
              </a:rPr>
              <a:t>전자승인건</a:t>
            </a:r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 제외</a:t>
            </a:r>
            <a:r>
              <a:rPr lang="en-US" altLang="ko-KR" b="1" dirty="0" smtClean="0">
                <a:effectLst/>
                <a:latin typeface="맑은 고딕 (본문)"/>
                <a:ea typeface="굴림체" pitchFamily="49" charset="-127"/>
              </a:rPr>
              <a:t>)</a:t>
            </a:r>
          </a:p>
        </p:txBody>
      </p:sp>
      <p:sp>
        <p:nvSpPr>
          <p:cNvPr id="86" name="타원 85"/>
          <p:cNvSpPr/>
          <p:nvPr/>
        </p:nvSpPr>
        <p:spPr>
          <a:xfrm>
            <a:off x="3982897" y="5013177"/>
            <a:ext cx="1368152" cy="11731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발주자</a:t>
            </a:r>
            <a:endParaRPr lang="en-US" altLang="ko-KR" sz="2000" b="1" dirty="0" smtClean="0">
              <a:solidFill>
                <a:schemeClr val="tx1"/>
              </a:solidFill>
            </a:endParaRPr>
          </a:p>
          <a:p>
            <a:pPr algn="ctr"/>
            <a:endParaRPr lang="en-US" altLang="ko-KR" sz="2000" b="1" dirty="0">
              <a:solidFill>
                <a:schemeClr val="tx1"/>
              </a:solidFill>
            </a:endParaRPr>
          </a:p>
          <a:p>
            <a:pPr algn="ctr"/>
            <a:endParaRPr lang="ko-KR" altLang="en-US" sz="2000" b="1" dirty="0">
              <a:solidFill>
                <a:schemeClr val="tx1"/>
              </a:solidFill>
            </a:endParaRPr>
          </a:p>
        </p:txBody>
      </p:sp>
      <p:sp>
        <p:nvSpPr>
          <p:cNvPr id="87" name="Rectangle 72"/>
          <p:cNvSpPr>
            <a:spLocks noChangeArrowheads="1"/>
          </p:cNvSpPr>
          <p:nvPr/>
        </p:nvSpPr>
        <p:spPr bwMode="auto">
          <a:xfrm>
            <a:off x="3970008" y="5516712"/>
            <a:ext cx="140202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5C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1004888" eaLnBrk="0" latinLnBrk="1" hangingPunct="0">
              <a:spcBef>
                <a:spcPct val="20000"/>
              </a:spcBef>
              <a:buChar char="•"/>
              <a:defRPr kumimoji="1" sz="35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501650" indent="-314325" defTabSz="1004888" eaLnBrk="0" latinLnBrk="1" hangingPunct="0">
              <a:spcBef>
                <a:spcPct val="20000"/>
              </a:spcBef>
              <a:buChar char="–"/>
              <a:defRPr kumimoji="1" sz="3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004888" indent="-250825" defTabSz="1004888" eaLnBrk="0" latinLnBrk="1" hangingPunct="0">
              <a:spcBef>
                <a:spcPct val="20000"/>
              </a:spcBef>
              <a:buChar char="•"/>
              <a:defRPr kumimoji="1" sz="27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508125" indent="-250825" defTabSz="1004888" eaLnBrk="0" latinLnBrk="1" hangingPunct="0">
              <a:spcBef>
                <a:spcPct val="20000"/>
              </a:spcBef>
              <a:buChar char="–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09775" indent="-250825" defTabSz="1004888" eaLnBrk="0" latinLnBrk="1" hangingPunct="0">
              <a:spcBef>
                <a:spcPct val="20000"/>
              </a:spcBef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466975" indent="-250825" defTabSz="10048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24175" indent="-250825" defTabSz="10048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381375" indent="-250825" defTabSz="10048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38575" indent="-250825" defTabSz="10048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자사 </a:t>
            </a:r>
            <a:r>
              <a:rPr lang="ko-KR" altLang="en-US" sz="1200" b="1" dirty="0" err="1" smtClean="0">
                <a:effectLst/>
                <a:latin typeface="맑은 고딕 (본문)"/>
                <a:ea typeface="굴림체" pitchFamily="49" charset="-127"/>
              </a:rPr>
              <a:t>발주건에</a:t>
            </a: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 한해 </a:t>
            </a:r>
            <a: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  <a:t/>
            </a:r>
            <a:b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</a:br>
            <a:r>
              <a:rPr lang="ko-KR" altLang="en-US" sz="1200" b="1" dirty="0" err="1" smtClean="0">
                <a:effectLst/>
                <a:latin typeface="맑은 고딕 (본문)"/>
                <a:ea typeface="굴림체" pitchFamily="49" charset="-127"/>
              </a:rPr>
              <a:t>건설사</a:t>
            </a: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 신고자료 </a:t>
            </a:r>
            <a: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  <a:t/>
            </a:r>
            <a:b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</a:b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조회</a:t>
            </a:r>
            <a:r>
              <a:rPr lang="en-US" altLang="ko-KR" sz="1200" b="1" dirty="0" smtClean="0">
                <a:effectLst/>
                <a:latin typeface="맑은 고딕 (본문)"/>
                <a:ea typeface="굴림체" pitchFamily="49" charset="-127"/>
              </a:rPr>
              <a:t>/</a:t>
            </a:r>
            <a:r>
              <a:rPr lang="ko-KR" altLang="en-US" sz="1200" b="1" dirty="0" smtClean="0">
                <a:effectLst/>
                <a:latin typeface="맑은 고딕 (본문)"/>
                <a:ea typeface="굴림체" pitchFamily="49" charset="-127"/>
              </a:rPr>
              <a:t>승인</a:t>
            </a:r>
            <a:endParaRPr lang="en-US" altLang="ko-KR" sz="1200" b="1" dirty="0">
              <a:effectLst/>
              <a:latin typeface="맑은 고딕 (본문)"/>
              <a:ea typeface="굴림체" pitchFamily="49" charset="-127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3444248" y="446554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effectLst/>
                <a:latin typeface="맑은 고딕 (본문)"/>
                <a:ea typeface="굴림체" pitchFamily="49" charset="-127"/>
              </a:rPr>
              <a:t>실적승인</a:t>
            </a:r>
            <a:endParaRPr lang="ko-KR" altLang="en-US" dirty="0"/>
          </a:p>
        </p:txBody>
      </p:sp>
      <p:sp>
        <p:nvSpPr>
          <p:cNvPr id="89" name="직사각형 88"/>
          <p:cNvSpPr/>
          <p:nvPr/>
        </p:nvSpPr>
        <p:spPr>
          <a:xfrm>
            <a:off x="7216540" y="3244334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&lt;</a:t>
            </a:r>
            <a:r>
              <a:rPr lang="ko-KR" altLang="en-US" b="1" dirty="0" smtClean="0">
                <a:solidFill>
                  <a:schemeClr val="tx1"/>
                </a:solidFill>
              </a:rPr>
              <a:t>실적평가</a:t>
            </a:r>
            <a:r>
              <a:rPr lang="en-US" altLang="ko-KR" b="1" dirty="0" smtClean="0">
                <a:solidFill>
                  <a:schemeClr val="tx1"/>
                </a:solidFill>
              </a:rPr>
              <a:t>&gt;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3270780" y="2349858"/>
            <a:ext cx="2736304" cy="20162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AutoShape 4"/>
          <p:cNvSpPr>
            <a:spLocks noChangeArrowheads="1"/>
          </p:cNvSpPr>
          <p:nvPr/>
        </p:nvSpPr>
        <p:spPr bwMode="auto">
          <a:xfrm>
            <a:off x="3353049" y="2420888"/>
            <a:ext cx="2567347" cy="1860043"/>
          </a:xfrm>
          <a:prstGeom prst="roundRect">
            <a:avLst>
              <a:gd name="adj" fmla="val 2236"/>
            </a:avLst>
          </a:prstGeom>
          <a:solidFill>
            <a:schemeClr val="bg2">
              <a:lumMod val="90000"/>
              <a:alpha val="64000"/>
            </a:schemeClr>
          </a:solidFill>
          <a:ln w="12700" algn="ctr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6800" tIns="396000" rIns="18000" bIns="36000"/>
          <a:lstStyle/>
          <a:p>
            <a:pPr marL="133350" indent="-104775" fontAlgn="ctr" latinLnBrk="0">
              <a:spcBef>
                <a:spcPct val="20000"/>
              </a:spcBef>
              <a:buClr>
                <a:schemeClr val="bg2"/>
              </a:buClr>
              <a:buSzPct val="90000"/>
              <a:buFont typeface="Wingdings 2" pitchFamily="18" charset="2"/>
              <a:buChar char="¡"/>
              <a:tabLst>
                <a:tab pos="139700" algn="l"/>
              </a:tabLst>
            </a:pPr>
            <a:endParaRPr lang="ko-KR" altLang="ko-KR" sz="900"/>
          </a:p>
        </p:txBody>
      </p:sp>
      <p:sp>
        <p:nvSpPr>
          <p:cNvPr id="92" name="AutoShape 3"/>
          <p:cNvSpPr>
            <a:spLocks noChangeArrowheads="1"/>
          </p:cNvSpPr>
          <p:nvPr/>
        </p:nvSpPr>
        <p:spPr bwMode="auto">
          <a:xfrm>
            <a:off x="3353050" y="2422980"/>
            <a:ext cx="2560345" cy="450255"/>
          </a:xfrm>
          <a:prstGeom prst="roundRect">
            <a:avLst>
              <a:gd name="adj" fmla="val 16667"/>
            </a:avLst>
          </a:prstGeom>
          <a:solidFill>
            <a:schemeClr val="tx2">
              <a:lumMod val="60000"/>
              <a:lumOff val="40000"/>
            </a:schemeClr>
          </a:solidFill>
          <a:ln w="3175" algn="ctr">
            <a:noFill/>
            <a:round/>
            <a:headEnd/>
            <a:tailEnd/>
          </a:ln>
          <a:effectLst/>
        </p:spPr>
        <p:txBody>
          <a:bodyPr lIns="59346" tIns="39564" rIns="59346" bIns="50246" anchor="ctr"/>
          <a:lstStyle/>
          <a:p>
            <a:pPr algn="ctr" defTabSz="1004888" latinLnBrk="1">
              <a:lnSpc>
                <a:spcPct val="100000"/>
              </a:lnSpc>
            </a:pPr>
            <a:r>
              <a:rPr lang="en-US" altLang="ko-KR" sz="2000" b="1" dirty="0" smtClean="0">
                <a:solidFill>
                  <a:schemeClr val="bg1"/>
                </a:solidFill>
              </a:rPr>
              <a:t>CAK e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신고시스템</a:t>
            </a:r>
            <a:endParaRPr lang="en-US" altLang="ko-KR" sz="2000" b="1" dirty="0" smtClean="0">
              <a:solidFill>
                <a:schemeClr val="bg1"/>
              </a:solidFill>
              <a:effectLst/>
            </a:endParaRPr>
          </a:p>
        </p:txBody>
      </p:sp>
      <p:pic>
        <p:nvPicPr>
          <p:cNvPr id="9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415" y="3045000"/>
            <a:ext cx="1584177" cy="9945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4" name="직사각형 93"/>
          <p:cNvSpPr/>
          <p:nvPr/>
        </p:nvSpPr>
        <p:spPr>
          <a:xfrm>
            <a:off x="323528" y="260648"/>
            <a:ext cx="8734598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발주자 온라인 기성실적 승인시스템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192088">
              <a:lnSpc>
                <a:spcPct val="90000"/>
              </a:lnSpc>
            </a:pP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5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298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>
            <a:grpSpLocks/>
          </p:cNvGrpSpPr>
          <p:nvPr/>
        </p:nvGrpSpPr>
        <p:grpSpPr bwMode="auto">
          <a:xfrm>
            <a:off x="7056220" y="1393049"/>
            <a:ext cx="1836956" cy="4699776"/>
            <a:chOff x="7295064" y="1357856"/>
            <a:chExt cx="2550883" cy="5192290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50883" cy="381099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r>
                <a:rPr lang="ko-KR" altLang="en-US" sz="1200" dirty="0" err="1" smtClean="0">
                  <a:solidFill>
                    <a:srgbClr val="000000"/>
                  </a:solidFill>
                  <a:ea typeface="맑은 고딕" pitchFamily="50" charset="-127"/>
                </a:rPr>
                <a:t>매인화면</a:t>
              </a:r>
              <a:endParaRPr lang="en-US" altLang="ko-KR" sz="800" dirty="0" smtClean="0">
                <a:solidFill>
                  <a:srgbClr val="000000"/>
                </a:solidFill>
                <a:ea typeface="맑은 고딕" pitchFamily="50" charset="-127"/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Description (</a:t>
              </a:r>
              <a:r>
                <a:rPr lang="ko-KR" altLang="en-US" sz="800" dirty="0">
                  <a:solidFill>
                    <a:prstClr val="white"/>
                  </a:solidFill>
                  <a:ea typeface="맑은 고딕" pitchFamily="50" charset="-127"/>
                </a:rPr>
                <a:t>화면설명</a:t>
              </a: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)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5596645"/>
              <a:ext cx="2550883" cy="953501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  <a:ea typeface="맑은 고딕" pitchFamily="50" charset="-127"/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541588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Abbreviation (</a:t>
              </a:r>
              <a:r>
                <a:rPr lang="ko-KR" altLang="en-US" sz="800" dirty="0">
                  <a:solidFill>
                    <a:prstClr val="white"/>
                  </a:solidFill>
                  <a:ea typeface="맑은 고딕" pitchFamily="50" charset="-127"/>
                </a:rPr>
                <a:t>약어</a:t>
              </a: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) or Remarks</a:t>
              </a:r>
            </a:p>
          </p:txBody>
        </p:sp>
      </p:grp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243207" y="1393049"/>
            <a:ext cx="6729996" cy="471950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1pPr>
            <a:lvl2pPr marL="393700" indent="63500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2pPr>
            <a:lvl3pPr marL="787400" indent="127000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3pPr>
            <a:lvl4pPr marL="1181100" indent="190500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4pPr>
            <a:lvl5pPr marL="1576388" indent="252413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altLang="ko-KR" sz="800" dirty="0" smtClean="0">
              <a:solidFill>
                <a:srgbClr val="000000"/>
              </a:solidFill>
              <a:ea typeface="맑은 고딕" pitchFamily="50" charset="-127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71" y="1412776"/>
            <a:ext cx="6650193" cy="858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직사각형 28"/>
          <p:cNvSpPr/>
          <p:nvPr/>
        </p:nvSpPr>
        <p:spPr>
          <a:xfrm>
            <a:off x="251520" y="1913637"/>
            <a:ext cx="484228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  </a:t>
            </a:r>
            <a:r>
              <a:rPr lang="ko-KR" altLang="en-US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 이 용 안 내    </a:t>
            </a:r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    </a:t>
            </a:r>
            <a:r>
              <a:rPr lang="ko-KR" altLang="en-US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공사실적 조회 및 동의    </a:t>
            </a:r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   </a:t>
            </a:r>
            <a:r>
              <a:rPr lang="ko-KR" altLang="en-US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공사실적 승인 관리  </a:t>
            </a:r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</a:t>
            </a:r>
            <a:endParaRPr lang="ko-KR" altLang="en-US" sz="1100" dirty="0">
              <a:solidFill>
                <a:schemeClr val="bg1"/>
              </a:solidFill>
              <a:latin typeface="HY태백B" panose="02030600000101010101" pitchFamily="18" charset="-127"/>
              <a:ea typeface="HY태백B" panose="02030600000101010101" pitchFamily="18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1195937" y="1489978"/>
            <a:ext cx="30652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발주자 온라인 기성실적 승인시스템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70" y="2233409"/>
            <a:ext cx="6650193" cy="387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직사각형 50"/>
          <p:cNvSpPr/>
          <p:nvPr/>
        </p:nvSpPr>
        <p:spPr>
          <a:xfrm>
            <a:off x="243207" y="2205444"/>
            <a:ext cx="84350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b="1" dirty="0" smtClean="0"/>
              <a:t>홈 </a:t>
            </a:r>
            <a:r>
              <a:rPr lang="en-US" altLang="ko-KR" sz="800" b="1" dirty="0" smtClean="0"/>
              <a:t>&gt; </a:t>
            </a:r>
            <a:r>
              <a:rPr lang="ko-KR" altLang="en-US" sz="800" b="1" dirty="0" err="1" smtClean="0"/>
              <a:t>메인화면</a:t>
            </a:r>
            <a:endParaRPr lang="ko-KR" altLang="en-US" sz="800" b="1" dirty="0"/>
          </a:p>
        </p:txBody>
      </p:sp>
      <p:sp>
        <p:nvSpPr>
          <p:cNvPr id="52" name="직사각형 51"/>
          <p:cNvSpPr/>
          <p:nvPr/>
        </p:nvSpPr>
        <p:spPr>
          <a:xfrm>
            <a:off x="1212563" y="3063303"/>
            <a:ext cx="32246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ko-KR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발주자 기성실적 승인시스템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2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화면구성 예시</a:t>
            </a:r>
            <a:r>
              <a:rPr lang="en-US" altLang="ko-KR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발주자 승인화면</a:t>
            </a:r>
            <a:r>
              <a:rPr lang="en-US" altLang="ko-KR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)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3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18</a:t>
            </a:fld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323528" y="260648"/>
            <a:ext cx="8734598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발주자 온라인 기성실적 승인시스템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192088">
              <a:lnSpc>
                <a:spcPct val="90000"/>
              </a:lnSpc>
            </a:pP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371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>
            <a:grpSpLocks/>
          </p:cNvGrpSpPr>
          <p:nvPr/>
        </p:nvGrpSpPr>
        <p:grpSpPr bwMode="auto">
          <a:xfrm>
            <a:off x="7020272" y="1412776"/>
            <a:ext cx="1872903" cy="4911716"/>
            <a:chOff x="7295064" y="1357856"/>
            <a:chExt cx="2550883" cy="5192290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7295064" y="1544640"/>
              <a:ext cx="2550883" cy="3810994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r>
                <a:rPr lang="ko-KR" altLang="en-US" sz="1200" dirty="0" smtClean="0">
                  <a:solidFill>
                    <a:srgbClr val="000000"/>
                  </a:solidFill>
                  <a:ea typeface="맑은 고딕" pitchFamily="50" charset="-127"/>
                </a:rPr>
                <a:t>협회 관리자로 로그인</a:t>
              </a:r>
              <a:endParaRPr lang="en-US" altLang="ko-KR" sz="1200" dirty="0" smtClean="0">
                <a:solidFill>
                  <a:srgbClr val="000000"/>
                </a:solidFill>
                <a:ea typeface="맑은 고딕" pitchFamily="50" charset="-127"/>
              </a:endParaRPr>
            </a:p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r>
                <a:rPr lang="ko-KR" altLang="en-US" sz="1200" dirty="0" smtClean="0">
                  <a:solidFill>
                    <a:srgbClr val="000000"/>
                  </a:solidFill>
                  <a:ea typeface="맑은 고딕" pitchFamily="50" charset="-127"/>
                </a:rPr>
                <a:t>승인 요청 </a:t>
              </a:r>
              <a:r>
                <a:rPr lang="ko-KR" altLang="en-US" sz="1200" dirty="0" err="1" smtClean="0">
                  <a:solidFill>
                    <a:srgbClr val="000000"/>
                  </a:solidFill>
                  <a:ea typeface="맑은 고딕" pitchFamily="50" charset="-127"/>
                </a:rPr>
                <a:t>업체중</a:t>
              </a:r>
              <a:r>
                <a:rPr lang="en-US" altLang="ko-KR" sz="1200" dirty="0" smtClean="0">
                  <a:solidFill>
                    <a:srgbClr val="000000"/>
                  </a:solidFill>
                  <a:ea typeface="맑은 고딕" pitchFamily="50" charset="-127"/>
                </a:rPr>
                <a:t/>
              </a:r>
              <a:br>
                <a:rPr lang="en-US" altLang="ko-KR" sz="1200" dirty="0" smtClean="0">
                  <a:solidFill>
                    <a:srgbClr val="000000"/>
                  </a:solidFill>
                  <a:ea typeface="맑은 고딕" pitchFamily="50" charset="-127"/>
                </a:rPr>
              </a:br>
              <a:r>
                <a:rPr lang="ko-KR" altLang="en-US" sz="1200" dirty="0" smtClean="0">
                  <a:solidFill>
                    <a:srgbClr val="000000"/>
                  </a:solidFill>
                  <a:ea typeface="맑은 고딕" pitchFamily="50" charset="-127"/>
                </a:rPr>
                <a:t>선택하면 아래 세부 건설공사 나타남</a:t>
              </a:r>
              <a:endParaRPr lang="en-US" altLang="ko-KR" sz="1200" dirty="0" smtClean="0">
                <a:solidFill>
                  <a:srgbClr val="000000"/>
                </a:solidFill>
                <a:ea typeface="맑은 고딕" pitchFamily="50" charset="-127"/>
              </a:endParaRPr>
            </a:p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r>
                <a:rPr lang="ko-KR" altLang="en-US" sz="1200" dirty="0" smtClean="0">
                  <a:solidFill>
                    <a:srgbClr val="000000"/>
                  </a:solidFill>
                  <a:ea typeface="맑은 고딕" pitchFamily="50" charset="-127"/>
                </a:rPr>
                <a:t>최종 기성실적 조회</a:t>
              </a:r>
              <a:endParaRPr lang="en-US" altLang="ko-KR" sz="1200" dirty="0" smtClean="0">
                <a:solidFill>
                  <a:srgbClr val="000000"/>
                </a:solidFill>
                <a:ea typeface="맑은 고딕" pitchFamily="50" charset="-127"/>
              </a:endParaRPr>
            </a:p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r>
                <a:rPr lang="ko-KR" altLang="en-US" sz="1200" dirty="0" smtClean="0">
                  <a:solidFill>
                    <a:srgbClr val="000000"/>
                  </a:solidFill>
                  <a:ea typeface="맑은 고딕" pitchFamily="50" charset="-127"/>
                </a:rPr>
                <a:t>승인 체크</a:t>
              </a:r>
              <a:endParaRPr lang="en-US" altLang="ko-KR" sz="1200" dirty="0" smtClean="0">
                <a:solidFill>
                  <a:srgbClr val="000000"/>
                </a:solidFill>
                <a:ea typeface="맑은 고딕" pitchFamily="50" charset="-127"/>
              </a:endParaRPr>
            </a:p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r>
                <a:rPr lang="ko-KR" altLang="en-US" sz="1200" dirty="0" smtClean="0">
                  <a:solidFill>
                    <a:srgbClr val="000000"/>
                  </a:solidFill>
                  <a:ea typeface="맑은 고딕" pitchFamily="50" charset="-127"/>
                </a:rPr>
                <a:t>승인한 공사만 실적신고시스템과 연계</a:t>
              </a:r>
              <a:endParaRPr lang="en-US" altLang="ko-KR" sz="1200" dirty="0">
                <a:solidFill>
                  <a:srgbClr val="000000"/>
                </a:solidFill>
                <a:ea typeface="맑은 고딕" pitchFamily="50" charset="-127"/>
              </a:endParaRPr>
            </a:p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buFontTx/>
                <a:buAutoNum type="arabicPeriod"/>
                <a:defRPr/>
              </a:pPr>
              <a:endParaRPr lang="en-US" altLang="ko-KR" sz="800" dirty="0" smtClean="0">
                <a:solidFill>
                  <a:srgbClr val="000000"/>
                </a:solidFill>
                <a:ea typeface="맑은 고딕" pitchFamily="50" charset="-127"/>
              </a:endParaRP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>
              <a:off x="7295064" y="135785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Description (</a:t>
              </a:r>
              <a:r>
                <a:rPr lang="ko-KR" altLang="en-US" sz="800" dirty="0">
                  <a:solidFill>
                    <a:prstClr val="white"/>
                  </a:solidFill>
                  <a:ea typeface="맑은 고딕" pitchFamily="50" charset="-127"/>
                </a:rPr>
                <a:t>화면설명</a:t>
              </a: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)</a:t>
              </a:r>
              <a:endParaRPr lang="en-US" sz="800" dirty="0">
                <a:solidFill>
                  <a:prstClr val="white"/>
                </a:solidFill>
                <a:ea typeface="맑은 고딕" pitchFamily="50" charset="-127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7295064" y="5596645"/>
              <a:ext cx="2550883" cy="953501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lIns="78830" tIns="39415" rIns="78830" bIns="39415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marL="153988" indent="-153988">
                <a:spcBef>
                  <a:spcPts val="300"/>
                </a:spcBef>
                <a:spcAft>
                  <a:spcPts val="300"/>
                </a:spcAft>
                <a:defRPr/>
              </a:pPr>
              <a:endParaRPr lang="ko-KR" altLang="en-US" sz="800" dirty="0">
                <a:solidFill>
                  <a:prstClr val="black"/>
                </a:solidFill>
                <a:ea typeface="맑은 고딕" pitchFamily="50" charset="-127"/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7295064" y="5415886"/>
              <a:ext cx="2550883" cy="19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78830" tIns="39415" rIns="78830" bIns="39415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1pPr>
              <a:lvl2pPr marL="393700" indent="63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2pPr>
              <a:lvl3pPr marL="787400" indent="1270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3pPr>
              <a:lvl4pPr marL="1181100" indent="1905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4pPr>
              <a:lvl5pPr marL="1576388" indent="252413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900" b="1" kern="1200">
                  <a:solidFill>
                    <a:schemeClr val="tx1"/>
                  </a:solidFill>
                  <a:latin typeface="Arial" pitchFamily="34" charset="0"/>
                  <a:ea typeface="굴림" pitchFamily="50" charset="-127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Abbreviation (</a:t>
              </a:r>
              <a:r>
                <a:rPr lang="ko-KR" altLang="en-US" sz="800" dirty="0">
                  <a:solidFill>
                    <a:prstClr val="white"/>
                  </a:solidFill>
                  <a:ea typeface="맑은 고딕" pitchFamily="50" charset="-127"/>
                </a:rPr>
                <a:t>약어</a:t>
              </a:r>
              <a:r>
                <a:rPr lang="en-US" altLang="ko-KR" sz="800" dirty="0">
                  <a:solidFill>
                    <a:prstClr val="white"/>
                  </a:solidFill>
                  <a:ea typeface="맑은 고딕" pitchFamily="50" charset="-127"/>
                </a:rPr>
                <a:t>) or Remarks</a:t>
              </a: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251312" y="2429487"/>
            <a:ext cx="6480928" cy="71283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63" y="1288400"/>
            <a:ext cx="6650193" cy="858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직사각형 28"/>
          <p:cNvSpPr/>
          <p:nvPr/>
        </p:nvSpPr>
        <p:spPr>
          <a:xfrm>
            <a:off x="179512" y="1789261"/>
            <a:ext cx="484228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  </a:t>
            </a:r>
            <a:r>
              <a:rPr lang="ko-KR" altLang="en-US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 이 용 안 내    </a:t>
            </a:r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    </a:t>
            </a:r>
            <a:r>
              <a:rPr lang="ko-KR" altLang="en-US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공사실적 조회 및 동의    </a:t>
            </a:r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   </a:t>
            </a:r>
            <a:r>
              <a:rPr lang="ko-KR" altLang="en-US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공사실적 승인 관리  </a:t>
            </a:r>
            <a:r>
              <a:rPr lang="en-US" altLang="ko-KR" sz="1100" dirty="0" smtClean="0">
                <a:solidFill>
                  <a:schemeClr val="bg1"/>
                </a:solidFill>
                <a:latin typeface="HY태백B" panose="02030600000101010101" pitchFamily="18" charset="-127"/>
                <a:ea typeface="HY태백B" panose="02030600000101010101" pitchFamily="18" charset="-127"/>
              </a:rPr>
              <a:t>|</a:t>
            </a:r>
            <a:endParaRPr lang="ko-KR" altLang="en-US" sz="1100" dirty="0">
              <a:solidFill>
                <a:schemeClr val="bg1"/>
              </a:solidFill>
              <a:latin typeface="HY태백B" panose="02030600000101010101" pitchFamily="18" charset="-127"/>
              <a:ea typeface="HY태백B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706515" y="2072175"/>
            <a:ext cx="108555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dirty="0" smtClean="0"/>
              <a:t>홈 </a:t>
            </a:r>
            <a:r>
              <a:rPr lang="en-US" altLang="ko-KR" sz="800" dirty="0" smtClean="0"/>
              <a:t>&gt; </a:t>
            </a:r>
            <a:r>
              <a:rPr lang="ko-KR" altLang="en-US" sz="800" dirty="0" smtClean="0"/>
              <a:t>시공실적 조회</a:t>
            </a:r>
            <a:endParaRPr lang="ko-KR" altLang="en-US" sz="800" dirty="0"/>
          </a:p>
        </p:txBody>
      </p:sp>
      <p:sp>
        <p:nvSpPr>
          <p:cNvPr id="23" name="직사각형 22"/>
          <p:cNvSpPr/>
          <p:nvPr/>
        </p:nvSpPr>
        <p:spPr>
          <a:xfrm>
            <a:off x="371242" y="2479365"/>
            <a:ext cx="5712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-</a:t>
            </a:r>
            <a:r>
              <a:rPr lang="en-US" altLang="ko-KR" sz="1200" baseline="0" dirty="0" smtClean="0"/>
              <a:t> </a:t>
            </a:r>
            <a:r>
              <a:rPr lang="ko-KR" altLang="en-US" sz="1200" baseline="0" dirty="0" smtClean="0"/>
              <a:t>업   체   명 </a:t>
            </a:r>
            <a:r>
              <a:rPr lang="en-US" altLang="ko-KR" sz="1200" baseline="0" dirty="0" smtClean="0"/>
              <a:t>:                          </a:t>
            </a:r>
            <a:br>
              <a:rPr lang="en-US" altLang="ko-KR" sz="1200" baseline="0" dirty="0" smtClean="0"/>
            </a:br>
            <a:endParaRPr lang="en-US" altLang="ko-KR" sz="1200" baseline="0" dirty="0" smtClean="0"/>
          </a:p>
          <a:p>
            <a:r>
              <a:rPr lang="en-US" altLang="ko-KR" sz="1200" baseline="0" dirty="0" smtClean="0"/>
              <a:t>- </a:t>
            </a:r>
            <a:r>
              <a:rPr lang="ko-KR" altLang="en-US" sz="1200" baseline="0" dirty="0" smtClean="0"/>
              <a:t>신 고 년 도 </a:t>
            </a:r>
            <a:r>
              <a:rPr lang="en-US" altLang="ko-KR" sz="1200" baseline="0" dirty="0" smtClean="0"/>
              <a:t>:</a:t>
            </a:r>
            <a:endParaRPr lang="ko-KR" altLang="en-US" sz="1200" dirty="0"/>
          </a:p>
        </p:txBody>
      </p:sp>
      <p:sp>
        <p:nvSpPr>
          <p:cNvPr id="24" name="직사각형 23"/>
          <p:cNvSpPr/>
          <p:nvPr/>
        </p:nvSpPr>
        <p:spPr>
          <a:xfrm>
            <a:off x="1509996" y="2515311"/>
            <a:ext cx="4032448" cy="2022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펌프장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5677059" y="2479398"/>
            <a:ext cx="936104" cy="5937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조회</a:t>
            </a:r>
            <a:endParaRPr lang="ko-KR" altLang="en-US" b="1" dirty="0"/>
          </a:p>
        </p:txBody>
      </p:sp>
      <p:sp>
        <p:nvSpPr>
          <p:cNvPr id="44" name="직사각형 43"/>
          <p:cNvSpPr/>
          <p:nvPr/>
        </p:nvSpPr>
        <p:spPr>
          <a:xfrm>
            <a:off x="251312" y="3465381"/>
            <a:ext cx="6480928" cy="280831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 smtClean="0"/>
              <a:t>승인체크 </a:t>
            </a:r>
            <a:r>
              <a:rPr lang="ko-KR" altLang="en-US" dirty="0" err="1" smtClean="0"/>
              <a:t>신고년도</a:t>
            </a:r>
            <a:r>
              <a:rPr lang="ko-KR" altLang="en-US" dirty="0" smtClean="0"/>
              <a:t> 일렬번호 </a:t>
            </a:r>
            <a:r>
              <a:rPr lang="ko-KR" altLang="en-US" dirty="0" err="1" smtClean="0"/>
              <a:t>공사명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세부공종</a:t>
            </a:r>
            <a:r>
              <a:rPr lang="ko-KR" altLang="en-US" dirty="0" smtClean="0"/>
              <a:t> 지역 발주자명</a:t>
            </a:r>
            <a:endParaRPr lang="ko-KR" altLang="en-US" dirty="0"/>
          </a:p>
        </p:txBody>
      </p:sp>
      <p:sp>
        <p:nvSpPr>
          <p:cNvPr id="46" name="직사각형 45"/>
          <p:cNvSpPr/>
          <p:nvPr/>
        </p:nvSpPr>
        <p:spPr>
          <a:xfrm>
            <a:off x="1526771" y="2867470"/>
            <a:ext cx="1545420" cy="2022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2015</a:t>
            </a:r>
            <a:endParaRPr lang="ko-KR" alt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180871" y="2198353"/>
            <a:ext cx="8627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 smtClean="0"/>
              <a:t>* </a:t>
            </a:r>
            <a:r>
              <a:rPr lang="ko-KR" altLang="en-US" sz="1100" b="1" dirty="0" smtClean="0"/>
              <a:t>검색조회</a:t>
            </a:r>
            <a:endParaRPr lang="ko-KR" altLang="en-US" sz="1100" b="1" dirty="0"/>
          </a:p>
        </p:txBody>
      </p:sp>
      <p:sp>
        <p:nvSpPr>
          <p:cNvPr id="62" name="직사각형 61"/>
          <p:cNvSpPr/>
          <p:nvPr/>
        </p:nvSpPr>
        <p:spPr>
          <a:xfrm>
            <a:off x="3131840" y="1669698"/>
            <a:ext cx="1759126" cy="473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rgbClr val="FF0000"/>
                </a:solidFill>
              </a:ln>
              <a:noFill/>
            </a:endParaRPr>
          </a:p>
        </p:txBody>
      </p:sp>
      <p:graphicFrame>
        <p:nvGraphicFramePr>
          <p:cNvPr id="41" name="표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765380"/>
              </p:ext>
            </p:extLst>
          </p:nvPr>
        </p:nvGraphicFramePr>
        <p:xfrm>
          <a:off x="451029" y="4473490"/>
          <a:ext cx="6186757" cy="1351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5226"/>
                <a:gridCol w="2555401"/>
                <a:gridCol w="605226"/>
                <a:gridCol w="605226"/>
                <a:gridCol w="605226"/>
                <a:gridCol w="605226"/>
                <a:gridCol w="605226"/>
              </a:tblGrid>
              <a:tr h="2703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승인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 err="1">
                          <a:effectLst/>
                        </a:rPr>
                        <a:t>공사명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공종그룹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 err="1">
                          <a:effectLst/>
                        </a:rPr>
                        <a:t>세부공종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 err="1">
                          <a:effectLst/>
                        </a:rPr>
                        <a:t>착공년월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 err="1">
                          <a:effectLst/>
                        </a:rPr>
                        <a:t>준공년월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>
                          <a:effectLst/>
                        </a:rPr>
                        <a:t>비고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0336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인천국제공항철도 시설물 상하수도 공사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수자원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5012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2011.4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2016.5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70336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　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보성</a:t>
                      </a:r>
                      <a:r>
                        <a:rPr lang="en-US" altLang="ko-KR" sz="1100" u="none" strike="noStrike" dirty="0">
                          <a:effectLst/>
                        </a:rPr>
                        <a:t>~</a:t>
                      </a:r>
                      <a:r>
                        <a:rPr lang="ko-KR" altLang="en-US" sz="1100" u="none" strike="noStrike" dirty="0" err="1">
                          <a:effectLst/>
                        </a:rPr>
                        <a:t>임성리</a:t>
                      </a:r>
                      <a:r>
                        <a:rPr lang="ko-KR" altLang="en-US" sz="1100" u="none" strike="noStrike" dirty="0">
                          <a:effectLst/>
                        </a:rPr>
                        <a:t> 제</a:t>
                      </a:r>
                      <a:r>
                        <a:rPr lang="en-US" altLang="ko-KR" sz="1100" u="none" strike="noStrike" dirty="0">
                          <a:effectLst/>
                        </a:rPr>
                        <a:t>7</a:t>
                      </a:r>
                      <a:r>
                        <a:rPr lang="ko-KR" altLang="en-US" sz="1100" u="none" strike="noStrike" dirty="0">
                          <a:effectLst/>
                        </a:rPr>
                        <a:t>공구 하수도 공사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수자원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5012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2015.3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2017.3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70336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　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발전소 상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하수도 공사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수자원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5013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2015.9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2018.2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　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70336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경의선 </a:t>
                      </a:r>
                      <a:r>
                        <a:rPr lang="ko-KR" altLang="en-US" sz="1100" u="none" strike="noStrike" dirty="0" smtClean="0">
                          <a:effectLst/>
                        </a:rPr>
                        <a:t>용산</a:t>
                      </a:r>
                      <a:r>
                        <a:rPr lang="en-US" altLang="ko-KR" sz="1100" u="none" strike="noStrike" dirty="0" smtClean="0">
                          <a:effectLst/>
                        </a:rPr>
                        <a:t>-</a:t>
                      </a:r>
                      <a:r>
                        <a:rPr lang="ko-KR" altLang="en-US" sz="1100" u="none" strike="noStrike" dirty="0" smtClean="0">
                          <a:effectLst/>
                        </a:rPr>
                        <a:t>문산 </a:t>
                      </a:r>
                      <a:r>
                        <a:rPr lang="ko-KR" altLang="en-US" sz="1100" u="none" strike="noStrike" dirty="0">
                          <a:effectLst/>
                        </a:rPr>
                        <a:t>복선전철 상수도 공사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수자원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5012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2016.2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2018.2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0" name="직사각형 69"/>
          <p:cNvSpPr/>
          <p:nvPr/>
        </p:nvSpPr>
        <p:spPr>
          <a:xfrm>
            <a:off x="2411760" y="5853560"/>
            <a:ext cx="852246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승인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3791762" y="5853560"/>
            <a:ext cx="85224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smtClean="0"/>
              <a:t>취소</a:t>
            </a:r>
            <a:endParaRPr lang="ko-KR" altLang="en-US" dirty="0"/>
          </a:p>
        </p:txBody>
      </p:sp>
      <p:sp>
        <p:nvSpPr>
          <p:cNvPr id="72" name="직사각형 71"/>
          <p:cNvSpPr/>
          <p:nvPr/>
        </p:nvSpPr>
        <p:spPr>
          <a:xfrm>
            <a:off x="710654" y="5070650"/>
            <a:ext cx="180000" cy="1728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직사각형 72"/>
          <p:cNvSpPr/>
          <p:nvPr/>
        </p:nvSpPr>
        <p:spPr>
          <a:xfrm>
            <a:off x="710654" y="5333743"/>
            <a:ext cx="180000" cy="1728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/>
          <p:cNvSpPr/>
          <p:nvPr/>
        </p:nvSpPr>
        <p:spPr>
          <a:xfrm>
            <a:off x="710654" y="5591332"/>
            <a:ext cx="180000" cy="1728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직사각형 74"/>
          <p:cNvSpPr/>
          <p:nvPr/>
        </p:nvSpPr>
        <p:spPr>
          <a:xfrm>
            <a:off x="710636" y="4790323"/>
            <a:ext cx="180000" cy="1728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92906"/>
              </p:ext>
            </p:extLst>
          </p:nvPr>
        </p:nvGraphicFramePr>
        <p:xfrm>
          <a:off x="349857" y="3535496"/>
          <a:ext cx="6288247" cy="937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9703"/>
                <a:gridCol w="1889732"/>
                <a:gridCol w="879703"/>
                <a:gridCol w="879703"/>
                <a:gridCol w="879703"/>
                <a:gridCol w="879703"/>
              </a:tblGrid>
              <a:tr h="31266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>
                          <a:effectLst/>
                        </a:rPr>
                        <a:t>세부내용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 err="1">
                          <a:effectLst/>
                        </a:rPr>
                        <a:t>업체명</a:t>
                      </a:r>
                      <a:r>
                        <a:rPr lang="ko-KR" altLang="en-US" sz="1100" b="1" u="none" strike="noStrike" dirty="0">
                          <a:effectLst/>
                        </a:rPr>
                        <a:t> 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>
                          <a:effectLst/>
                        </a:rPr>
                        <a:t>대표자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 err="1">
                          <a:effectLst/>
                        </a:rPr>
                        <a:t>주업종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승인요청일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승인건수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</a:tr>
              <a:tr h="31266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       펼치기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대우건설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김개똥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토건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2016.04.22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  <a:r>
                        <a:rPr lang="ko-KR" alt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건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1266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r>
                        <a:rPr lang="ko-KR" altLang="en-US" sz="1100" u="none" strike="noStrike" dirty="0" smtClean="0">
                          <a:effectLst/>
                        </a:rPr>
                        <a:t>     숨기기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1" u="none" strike="noStrike" dirty="0" smtClean="0">
                          <a:effectLst/>
                        </a:rPr>
                        <a:t> 현대건설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>
                          <a:effectLst/>
                        </a:rPr>
                        <a:t>홍길동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u="none" strike="noStrike" dirty="0">
                          <a:effectLst/>
                        </a:rPr>
                        <a:t>토건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2016.07.13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1" u="none" strike="noStrike" dirty="0" smtClean="0">
                          <a:effectLst/>
                        </a:rPr>
                        <a:t>4</a:t>
                      </a:r>
                      <a:r>
                        <a:rPr lang="ko-KR" altLang="en-US" sz="1100" b="1" u="none" strike="noStrike" dirty="0" smtClean="0">
                          <a:effectLst/>
                        </a:rPr>
                        <a:t>건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위로 굽은 화살표 2"/>
          <p:cNvSpPr/>
          <p:nvPr/>
        </p:nvSpPr>
        <p:spPr>
          <a:xfrm rot="5400000">
            <a:off x="481587" y="4207816"/>
            <a:ext cx="143678" cy="216024"/>
          </a:xfrm>
          <a:prstGeom prst="bentUpArrow">
            <a:avLst>
              <a:gd name="adj1" fmla="val 25002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154573" y="3225900"/>
            <a:ext cx="8627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smtClean="0"/>
              <a:t>* </a:t>
            </a:r>
            <a:r>
              <a:rPr lang="ko-KR" altLang="en-US" sz="1100" b="1" dirty="0" smtClean="0"/>
              <a:t>검색결과</a:t>
            </a:r>
            <a:endParaRPr lang="ko-KR" altLang="en-US" sz="1100" b="1" dirty="0"/>
          </a:p>
        </p:txBody>
      </p:sp>
      <p:sp>
        <p:nvSpPr>
          <p:cNvPr id="33" name="직사각형 32"/>
          <p:cNvSpPr/>
          <p:nvPr/>
        </p:nvSpPr>
        <p:spPr>
          <a:xfrm>
            <a:off x="1123929" y="1367799"/>
            <a:ext cx="30652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발주자 온라인 기성실적 승인시스템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7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화면구성 예시</a:t>
            </a:r>
            <a:r>
              <a:rPr lang="en-US" altLang="ko-KR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발주자 승인화면</a:t>
            </a:r>
            <a:r>
              <a:rPr lang="en-US" altLang="ko-KR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)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9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2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3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5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7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auto">
          <a:xfrm>
            <a:off x="206271" y="1339200"/>
            <a:ext cx="6695385" cy="498529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78830" tIns="39415" rIns="78830" bIns="39415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1pPr>
            <a:lvl2pPr marL="393700" indent="63500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2pPr>
            <a:lvl3pPr marL="787400" indent="127000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3pPr>
            <a:lvl4pPr marL="1181100" indent="190500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4pPr>
            <a:lvl5pPr marL="1576388" indent="252413" algn="l" rtl="0" fontAlgn="base" latinLnBrk="1">
              <a:spcBef>
                <a:spcPct val="0"/>
              </a:spcBef>
              <a:spcAft>
                <a:spcPct val="0"/>
              </a:spcAft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900" b="1" kern="1200">
                <a:solidFill>
                  <a:schemeClr val="tx1"/>
                </a:solidFill>
                <a:latin typeface="Arial" pitchFamily="34" charset="0"/>
                <a:ea typeface="굴림" pitchFamily="50" charset="-127"/>
                <a:cs typeface="+mn-cs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altLang="ko-KR" sz="800" dirty="0" smtClean="0">
              <a:solidFill>
                <a:srgbClr val="000000"/>
              </a:solidFill>
              <a:ea typeface="맑은 고딕" pitchFamily="50" charset="-127"/>
            </a:endParaRPr>
          </a:p>
        </p:txBody>
      </p:sp>
      <p:sp>
        <p:nvSpPr>
          <p:cNvPr id="50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19</a:t>
            </a:fld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323528" y="260648"/>
            <a:ext cx="8734598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발주자 온라인 기성실적 승인시스템 안내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  <a:p>
            <a:pPr marL="192088">
              <a:lnSpc>
                <a:spcPct val="90000"/>
              </a:lnSpc>
            </a:pP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499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3"/>
          <p:cNvSpPr>
            <a:spLocks noChangeArrowheads="1"/>
          </p:cNvSpPr>
          <p:nvPr/>
        </p:nvSpPr>
        <p:spPr bwMode="auto">
          <a:xfrm>
            <a:off x="1043608" y="2204864"/>
            <a:ext cx="7200800" cy="3168352"/>
          </a:xfrm>
          <a:prstGeom prst="roundRect">
            <a:avLst>
              <a:gd name="adj" fmla="val 5157"/>
            </a:avLst>
          </a:prstGeom>
          <a:gradFill rotWithShape="0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ctr" latinLnBrk="0" hangingPunct="0">
              <a:lnSpc>
                <a:spcPct val="130000"/>
              </a:lnSpc>
              <a:spcBef>
                <a:spcPct val="50000"/>
              </a:spcBef>
              <a:buFont typeface="Symbol" pitchFamily="18" charset="2"/>
              <a:buNone/>
            </a:pPr>
            <a:endParaRPr lang="ko-KR" alt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7" name="AutoShape 44"/>
          <p:cNvSpPr>
            <a:spLocks noChangeArrowheads="1"/>
          </p:cNvSpPr>
          <p:nvPr/>
        </p:nvSpPr>
        <p:spPr bwMode="auto">
          <a:xfrm>
            <a:off x="2870200" y="1066800"/>
            <a:ext cx="3454400" cy="706016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latinLnBrk="0" hangingPunct="0">
              <a:lnSpc>
                <a:spcPct val="80000"/>
              </a:lnSpc>
              <a:buFont typeface="Wingdings" pitchFamily="2" charset="2"/>
              <a:buNone/>
            </a:pPr>
            <a:r>
              <a:rPr kumimoji="0" lang="ko-KR" alt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목   차</a:t>
            </a:r>
            <a:endParaRPr lang="ko-KR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Text Box 45"/>
          <p:cNvSpPr txBox="1">
            <a:spLocks noChangeArrowheads="1"/>
          </p:cNvSpPr>
          <p:nvPr/>
        </p:nvSpPr>
        <p:spPr bwMode="auto">
          <a:xfrm>
            <a:off x="2339752" y="2328889"/>
            <a:ext cx="5983733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6096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10668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5240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9812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4384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8956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33528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8100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42672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0" fontAlgn="ctr" latinLnBrk="0" hangingPunct="0">
              <a:lnSpc>
                <a:spcPct val="150000"/>
              </a:lnSpc>
              <a:spcBef>
                <a:spcPct val="50000"/>
              </a:spcBef>
            </a:pPr>
            <a:r>
              <a:rPr lang="ko-KR" altLang="en-US" sz="2800" b="1" dirty="0" smtClean="0">
                <a:latin typeface="HY울릉도M" pitchFamily="18" charset="-127"/>
                <a:ea typeface="HY울릉도M" pitchFamily="18" charset="-127"/>
              </a:rPr>
              <a:t>실적신고 및 시공능력평가 안내</a:t>
            </a:r>
            <a:endParaRPr lang="en-US" altLang="ko-KR" sz="2800" b="1" dirty="0" smtClean="0">
              <a:latin typeface="HY울릉도M" pitchFamily="18" charset="-127"/>
              <a:ea typeface="HY울릉도M" pitchFamily="18" charset="-127"/>
            </a:endParaRPr>
          </a:p>
          <a:p>
            <a:pPr eaLnBrk="0" fontAlgn="ctr" latinLnBrk="0" hangingPunct="0">
              <a:lnSpc>
                <a:spcPct val="300000"/>
              </a:lnSpc>
              <a:spcBef>
                <a:spcPct val="50000"/>
              </a:spcBef>
            </a:pPr>
            <a:r>
              <a:rPr lang="ko-KR" altLang="en-US" sz="2800" b="1" dirty="0" smtClean="0">
                <a:latin typeface="HY울릉도M" pitchFamily="18" charset="-127"/>
                <a:ea typeface="HY울릉도M" pitchFamily="18" charset="-127"/>
              </a:rPr>
              <a:t>실적신고시스템 변경사항 </a:t>
            </a:r>
            <a:r>
              <a:rPr lang="ko-KR" altLang="en-US" sz="2800" b="1" dirty="0" smtClean="0">
                <a:latin typeface="HY울릉도M" pitchFamily="18" charset="-127"/>
                <a:ea typeface="HY울릉도M" pitchFamily="18" charset="-127"/>
              </a:rPr>
              <a:t>안내</a:t>
            </a:r>
            <a:endParaRPr lang="en-US" altLang="ko-KR" sz="2800" b="1" dirty="0" smtClean="0">
              <a:latin typeface="HY울릉도M" pitchFamily="18" charset="-127"/>
              <a:ea typeface="HY울릉도M" pitchFamily="18" charset="-127"/>
            </a:endParaRPr>
          </a:p>
        </p:txBody>
      </p: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1763688" y="2467617"/>
            <a:ext cx="508000" cy="560388"/>
            <a:chOff x="1705" y="864"/>
            <a:chExt cx="320" cy="353"/>
          </a:xfrm>
        </p:grpSpPr>
        <p:grpSp>
          <p:nvGrpSpPr>
            <p:cNvPr id="10" name="Group 47"/>
            <p:cNvGrpSpPr>
              <a:grpSpLocks/>
            </p:cNvGrpSpPr>
            <p:nvPr/>
          </p:nvGrpSpPr>
          <p:grpSpPr bwMode="auto">
            <a:xfrm>
              <a:off x="1705" y="864"/>
              <a:ext cx="320" cy="353"/>
              <a:chOff x="1536" y="2400"/>
              <a:chExt cx="396" cy="403"/>
            </a:xfrm>
          </p:grpSpPr>
          <p:sp>
            <p:nvSpPr>
              <p:cNvPr id="12" name="Oval 48"/>
              <p:cNvSpPr>
                <a:spLocks noChangeArrowheads="1"/>
              </p:cNvSpPr>
              <p:nvPr/>
            </p:nvSpPr>
            <p:spPr bwMode="auto">
              <a:xfrm>
                <a:off x="1536" y="2400"/>
                <a:ext cx="288" cy="287"/>
              </a:xfrm>
              <a:prstGeom prst="ellipse">
                <a:avLst/>
              </a:prstGeom>
              <a:solidFill>
                <a:srgbClr val="E1FFFF">
                  <a:alpha val="50000"/>
                </a:srgb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63500" dir="13987806" sx="125000" sy="125000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>
                  <a:latin typeface="HY울릉도M" pitchFamily="18" charset="-127"/>
                  <a:ea typeface="HY울릉도M" pitchFamily="18" charset="-127"/>
                </a:endParaRPr>
              </a:p>
            </p:txBody>
          </p:sp>
          <p:pic>
            <p:nvPicPr>
              <p:cNvPr id="13" name="Picture 49" descr="C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2B395C"/>
                  </a:clrFrom>
                  <a:clrTo>
                    <a:srgbClr val="2B395C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96" y="2490"/>
                <a:ext cx="336" cy="313"/>
              </a:xfrm>
              <a:prstGeom prst="rect">
                <a:avLst/>
              </a:prstGeom>
              <a:noFill/>
              <a:effectLst>
                <a:outerShdw dist="53882" dir="13500000" algn="ctr" rotWithShape="0">
                  <a:srgbClr val="00274E">
                    <a:alpha val="5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" name="Text Box 50"/>
            <p:cNvSpPr txBox="1">
              <a:spLocks noChangeArrowheads="1"/>
            </p:cNvSpPr>
            <p:nvPr/>
          </p:nvSpPr>
          <p:spPr bwMode="auto">
            <a:xfrm>
              <a:off x="1805" y="916"/>
              <a:ext cx="212" cy="25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000">
                  <a:latin typeface="HY울릉도M" pitchFamily="18" charset="-127"/>
                  <a:ea typeface="HY울릉도M" pitchFamily="18" charset="-127"/>
                </a:rPr>
                <a:t>I.</a:t>
              </a:r>
            </a:p>
          </p:txBody>
        </p:sp>
      </p:grpSp>
      <p:grpSp>
        <p:nvGrpSpPr>
          <p:cNvPr id="14" name="Group 51"/>
          <p:cNvGrpSpPr>
            <a:grpSpLocks/>
          </p:cNvGrpSpPr>
          <p:nvPr/>
        </p:nvGrpSpPr>
        <p:grpSpPr bwMode="auto">
          <a:xfrm>
            <a:off x="1754168" y="3742584"/>
            <a:ext cx="533400" cy="560387"/>
            <a:chOff x="1705" y="1395"/>
            <a:chExt cx="336" cy="353"/>
          </a:xfrm>
        </p:grpSpPr>
        <p:grpSp>
          <p:nvGrpSpPr>
            <p:cNvPr id="15" name="Group 52"/>
            <p:cNvGrpSpPr>
              <a:grpSpLocks/>
            </p:cNvGrpSpPr>
            <p:nvPr/>
          </p:nvGrpSpPr>
          <p:grpSpPr bwMode="auto">
            <a:xfrm>
              <a:off x="1705" y="1395"/>
              <a:ext cx="320" cy="353"/>
              <a:chOff x="1536" y="2400"/>
              <a:chExt cx="396" cy="403"/>
            </a:xfrm>
          </p:grpSpPr>
          <p:sp>
            <p:nvSpPr>
              <p:cNvPr id="17" name="Oval 53"/>
              <p:cNvSpPr>
                <a:spLocks noChangeArrowheads="1"/>
              </p:cNvSpPr>
              <p:nvPr/>
            </p:nvSpPr>
            <p:spPr bwMode="auto">
              <a:xfrm>
                <a:off x="1536" y="2400"/>
                <a:ext cx="288" cy="287"/>
              </a:xfrm>
              <a:prstGeom prst="ellipse">
                <a:avLst/>
              </a:prstGeom>
              <a:solidFill>
                <a:srgbClr val="E1FFFF">
                  <a:alpha val="50000"/>
                </a:srgb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63500" dir="13987806" sx="125000" sy="125000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>
                  <a:latin typeface="HY울릉도M" pitchFamily="18" charset="-127"/>
                  <a:ea typeface="HY울릉도M" pitchFamily="18" charset="-127"/>
                </a:endParaRPr>
              </a:p>
            </p:txBody>
          </p:sp>
          <p:pic>
            <p:nvPicPr>
              <p:cNvPr id="18" name="Picture 54" descr="C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2B395C"/>
                  </a:clrFrom>
                  <a:clrTo>
                    <a:srgbClr val="2B395C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96" y="2490"/>
                <a:ext cx="336" cy="313"/>
              </a:xfrm>
              <a:prstGeom prst="rect">
                <a:avLst/>
              </a:prstGeom>
              <a:noFill/>
              <a:effectLst>
                <a:outerShdw dist="53882" dir="13500000" algn="ctr" rotWithShape="0">
                  <a:srgbClr val="00274E">
                    <a:alpha val="5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" name="Text Box 55"/>
            <p:cNvSpPr txBox="1">
              <a:spLocks noChangeArrowheads="1"/>
            </p:cNvSpPr>
            <p:nvPr/>
          </p:nvSpPr>
          <p:spPr bwMode="auto">
            <a:xfrm>
              <a:off x="1784" y="1447"/>
              <a:ext cx="257" cy="25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000" dirty="0">
                  <a:latin typeface="HY울릉도M" pitchFamily="18" charset="-127"/>
                  <a:ea typeface="HY울릉도M" pitchFamily="18" charset="-127"/>
                </a:rPr>
                <a:t>II.</a:t>
              </a:r>
            </a:p>
          </p:txBody>
        </p:sp>
      </p:grpSp>
      <p:graphicFrame>
        <p:nvGraphicFramePr>
          <p:cNvPr id="34" name="Object 71"/>
          <p:cNvGraphicFramePr>
            <a:graphicFrameLocks noChangeAspect="1"/>
          </p:cNvGraphicFramePr>
          <p:nvPr/>
        </p:nvGraphicFramePr>
        <p:xfrm>
          <a:off x="457200" y="4884738"/>
          <a:ext cx="1676400" cy="137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" name="클립" r:id="rId5" imgW="3589560" imgH="3468960" progId="MS_ClipArt_Gallery.2">
                  <p:embed/>
                </p:oleObj>
              </mc:Choice>
              <mc:Fallback>
                <p:oleObj name="클립" r:id="rId5" imgW="3589560" imgH="346896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884738"/>
                        <a:ext cx="1676400" cy="1376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436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기성실적증명서 발급 및 활용동의서 안내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20</a:t>
            </a:fld>
            <a:endParaRPr lang="ko-KR" altLang="en-US"/>
          </a:p>
        </p:txBody>
      </p:sp>
      <p:sp>
        <p:nvSpPr>
          <p:cNvPr id="14" name="Rectangle 121"/>
          <p:cNvSpPr>
            <a:spLocks noChangeArrowheads="1"/>
          </p:cNvSpPr>
          <p:nvPr/>
        </p:nvSpPr>
        <p:spPr bwMode="auto">
          <a:xfrm>
            <a:off x="395536" y="1844824"/>
            <a:ext cx="8497887" cy="4464496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b="1" dirty="0"/>
              <a:t>○ </a:t>
            </a:r>
            <a:r>
              <a:rPr lang="ko-KR" altLang="en-US" b="1" dirty="0" smtClean="0"/>
              <a:t>목적 </a:t>
            </a:r>
            <a:endParaRPr lang="en-US" altLang="ko-KR" b="1" dirty="0" smtClean="0"/>
          </a:p>
          <a:p>
            <a:r>
              <a:rPr lang="en-US" altLang="ko-KR" b="1" dirty="0"/>
              <a:t> </a:t>
            </a:r>
            <a:r>
              <a:rPr lang="en-US" altLang="ko-KR" b="1" dirty="0" smtClean="0"/>
              <a:t>   - </a:t>
            </a:r>
            <a:r>
              <a:rPr lang="ko-KR" altLang="en-US" dirty="0" smtClean="0"/>
              <a:t>종합심사낙찰제에서 </a:t>
            </a:r>
            <a:r>
              <a:rPr lang="ko-KR" altLang="en-US" dirty="0"/>
              <a:t>배치기술자 </a:t>
            </a:r>
            <a:r>
              <a:rPr lang="ko-KR" altLang="en-US" dirty="0" smtClean="0"/>
              <a:t>경력확인을 위해 협회 </a:t>
            </a:r>
            <a:r>
              <a:rPr lang="en-US" altLang="ko-KR" b="1" dirty="0" smtClean="0"/>
              <a:t>“</a:t>
            </a:r>
            <a:r>
              <a:rPr lang="ko-KR" altLang="en-US" b="1" dirty="0" smtClean="0"/>
              <a:t>기성실적 증명서</a:t>
            </a:r>
            <a:r>
              <a:rPr lang="en-US" altLang="ko-KR" b="1" dirty="0" smtClean="0"/>
              <a:t>”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발급</a:t>
            </a:r>
            <a:r>
              <a:rPr lang="en-US" altLang="ko-KR" dirty="0" smtClean="0"/>
              <a:t>.</a:t>
            </a:r>
            <a:r>
              <a:rPr lang="ko-KR" altLang="en-US" dirty="0" smtClean="0"/>
              <a:t>활용 </a:t>
            </a:r>
            <a:r>
              <a:rPr lang="ko-KR" altLang="en-US" b="1" dirty="0" smtClean="0"/>
              <a:t>동의서</a:t>
            </a:r>
            <a:r>
              <a:rPr lang="ko-KR" altLang="en-US" dirty="0" smtClean="0"/>
              <a:t> 제출 안내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* </a:t>
            </a:r>
            <a:r>
              <a:rPr lang="ko-KR" altLang="en-US" b="1" dirty="0" smtClean="0"/>
              <a:t>조달청</a:t>
            </a:r>
            <a:r>
              <a:rPr lang="ko-KR" altLang="en-US" dirty="0" smtClean="0"/>
              <a:t>은 배치기술자의 경력확인을 위해 과거 경력현장에 대한 협회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기성실적 신고자료의 발급서류를 요구하고 있으나</a:t>
            </a:r>
            <a:r>
              <a:rPr lang="en-US" altLang="ko-KR" dirty="0" smtClean="0"/>
              <a:t>,</a:t>
            </a:r>
            <a:r>
              <a:rPr lang="ko-KR" altLang="en-US" dirty="0" smtClean="0"/>
              <a:t> 협회는 자사의 공사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실적만을 발급하고 있어</a:t>
            </a:r>
            <a:r>
              <a:rPr lang="en-US" altLang="ko-KR" dirty="0" smtClean="0"/>
              <a:t> </a:t>
            </a:r>
            <a:r>
              <a:rPr lang="ko-KR" altLang="en-US" b="1" dirty="0" smtClean="0"/>
              <a:t>타사에게 발급 </a:t>
            </a:r>
            <a:r>
              <a:rPr lang="ko-KR" altLang="en-US" b="1" dirty="0" err="1" smtClean="0"/>
              <a:t>신청시</a:t>
            </a:r>
            <a:r>
              <a:rPr lang="ko-KR" altLang="en-US" b="1" dirty="0" smtClean="0"/>
              <a:t> </a:t>
            </a:r>
            <a:r>
              <a:rPr lang="ko-KR" altLang="en-US" b="1" dirty="0" err="1" smtClean="0"/>
              <a:t>매건마다</a:t>
            </a:r>
            <a:r>
              <a:rPr lang="ko-KR" altLang="en-US" b="1" dirty="0" smtClean="0"/>
              <a:t> 발급동의가 필요함</a:t>
            </a:r>
            <a:endParaRPr lang="en-US" altLang="ko-KR" b="1" dirty="0" smtClean="0"/>
          </a:p>
          <a:p>
            <a:endParaRPr lang="en-US" altLang="ko-KR" b="1" dirty="0" smtClean="0"/>
          </a:p>
          <a:p>
            <a:r>
              <a:rPr lang="ko-KR" altLang="en-US" b="1" dirty="0" smtClean="0"/>
              <a:t>○ 동의방법 및 동의서 제출방법</a:t>
            </a:r>
            <a:endParaRPr lang="en-US" altLang="ko-KR" b="1" dirty="0" smtClean="0"/>
          </a:p>
          <a:p>
            <a:r>
              <a:rPr lang="en-US" altLang="ko-KR" dirty="0" smtClean="0"/>
              <a:t>    - </a:t>
            </a:r>
            <a:r>
              <a:rPr lang="ko-KR" altLang="en-US" dirty="0" smtClean="0"/>
              <a:t>실적신고</a:t>
            </a:r>
            <a:r>
              <a:rPr lang="en-US" altLang="ko-KR" dirty="0" smtClean="0"/>
              <a:t>(1</a:t>
            </a:r>
            <a:r>
              <a:rPr lang="ko-KR" altLang="en-US" dirty="0" smtClean="0"/>
              <a:t>차</a:t>
            </a:r>
            <a:r>
              <a:rPr lang="en-US" altLang="ko-KR" dirty="0" smtClean="0"/>
              <a:t>)</a:t>
            </a:r>
            <a:r>
              <a:rPr lang="ko-KR" altLang="en-US" dirty="0" smtClean="0"/>
              <a:t>시 자동 출력된 </a:t>
            </a:r>
            <a:r>
              <a:rPr lang="en-US" altLang="ko-KR" b="1" dirty="0" smtClean="0"/>
              <a:t>“</a:t>
            </a:r>
            <a:r>
              <a:rPr lang="ko-KR" altLang="en-US" b="1" dirty="0" smtClean="0"/>
              <a:t>기성실적증명서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개별공사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 발급 및 활용 </a:t>
            </a:r>
            <a:endParaRPr lang="en-US" altLang="ko-KR" b="1" dirty="0" smtClean="0"/>
          </a:p>
          <a:p>
            <a:r>
              <a:rPr lang="en-US" altLang="ko-KR" b="1" dirty="0"/>
              <a:t> </a:t>
            </a:r>
            <a:r>
              <a:rPr lang="en-US" altLang="ko-KR" b="1" dirty="0" smtClean="0"/>
              <a:t>     </a:t>
            </a:r>
            <a:r>
              <a:rPr lang="ko-KR" altLang="en-US" b="1" dirty="0" smtClean="0"/>
              <a:t>동의서</a:t>
            </a:r>
            <a:r>
              <a:rPr lang="en-US" altLang="ko-KR" b="1" dirty="0" smtClean="0"/>
              <a:t>”</a:t>
            </a:r>
            <a:r>
              <a:rPr lang="ko-KR" altLang="en-US" dirty="0" smtClean="0"/>
              <a:t>를 출력하여 동의사항 중 택일</a:t>
            </a:r>
            <a:endParaRPr lang="en-US" altLang="ko-KR" dirty="0" smtClean="0"/>
          </a:p>
          <a:p>
            <a:r>
              <a:rPr lang="en-US" altLang="ko-KR" b="1" dirty="0" smtClean="0"/>
              <a:t> </a:t>
            </a:r>
            <a:r>
              <a:rPr lang="en-US" altLang="ko-KR" b="1" dirty="0" smtClean="0">
                <a:solidFill>
                  <a:srgbClr val="FF0000"/>
                </a:solidFill>
              </a:rPr>
              <a:t>     * </a:t>
            </a:r>
            <a:r>
              <a:rPr lang="ko-KR" altLang="en-US" b="1" dirty="0" smtClean="0">
                <a:solidFill>
                  <a:srgbClr val="FF0000"/>
                </a:solidFill>
              </a:rPr>
              <a:t>동의하지 않은 경우 제출 불필요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endParaRPr lang="en-US" altLang="ko-KR" b="1" dirty="0"/>
          </a:p>
          <a:p>
            <a:r>
              <a:rPr lang="en-US" altLang="ko-KR" dirty="0" smtClean="0"/>
              <a:t>    </a:t>
            </a:r>
            <a:r>
              <a:rPr lang="en-US" altLang="ko-KR" dirty="0"/>
              <a:t>- </a:t>
            </a:r>
            <a:r>
              <a:rPr lang="ko-KR" altLang="en-US" dirty="0" smtClean="0"/>
              <a:t>동의서와 법인인감증명서</a:t>
            </a:r>
            <a:r>
              <a:rPr lang="en-US" altLang="ko-KR" dirty="0" smtClean="0"/>
              <a:t>(</a:t>
            </a:r>
            <a:r>
              <a:rPr lang="ko-KR" altLang="en-US" dirty="0" smtClean="0"/>
              <a:t>원본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</a:t>
            </a:r>
            <a:r>
              <a:rPr lang="en-US" altLang="ko-KR" dirty="0" smtClean="0"/>
              <a:t>1</a:t>
            </a:r>
            <a:r>
              <a:rPr lang="ko-KR" altLang="en-US" dirty="0" smtClean="0"/>
              <a:t>차 신고기간</a:t>
            </a:r>
            <a:r>
              <a:rPr lang="en-US" altLang="ko-KR" dirty="0" smtClean="0"/>
              <a:t>(2.1~15)</a:t>
            </a:r>
            <a:r>
              <a:rPr lang="ko-KR" altLang="en-US" dirty="0" smtClean="0"/>
              <a:t>내 공사실적 관계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서류와 함께 제출</a:t>
            </a:r>
            <a:endParaRPr lang="en-US" altLang="ko-KR" dirty="0" smtClean="0"/>
          </a:p>
        </p:txBody>
      </p:sp>
      <p:sp>
        <p:nvSpPr>
          <p:cNvPr id="15" name="AutoShape 107"/>
          <p:cNvSpPr>
            <a:spLocks noChangeArrowheads="1"/>
          </p:cNvSpPr>
          <p:nvPr/>
        </p:nvSpPr>
        <p:spPr bwMode="auto">
          <a:xfrm>
            <a:off x="711447" y="953894"/>
            <a:ext cx="6524849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" name="Text Box 99"/>
          <p:cNvSpPr txBox="1">
            <a:spLocks noChangeArrowheads="1"/>
          </p:cNvSpPr>
          <p:nvPr/>
        </p:nvSpPr>
        <p:spPr bwMode="auto">
          <a:xfrm>
            <a:off x="788194" y="982469"/>
            <a:ext cx="6448102" cy="646331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b="1" dirty="0" err="1" smtClean="0"/>
              <a:t>종심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평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제 </a:t>
            </a:r>
            <a:r>
              <a:rPr lang="ko-KR" altLang="en-US" b="1" dirty="0"/>
              <a:t>배치기술자 </a:t>
            </a:r>
            <a:r>
              <a:rPr lang="ko-KR" altLang="en-US" b="1" dirty="0" smtClean="0"/>
              <a:t>경력확인 등을 </a:t>
            </a:r>
            <a:r>
              <a:rPr lang="ko-KR" altLang="en-US" b="1" dirty="0"/>
              <a:t>위한 </a:t>
            </a:r>
            <a:endParaRPr lang="en-US" altLang="ko-KR" b="1" dirty="0" smtClean="0"/>
          </a:p>
          <a:p>
            <a:r>
              <a:rPr lang="ko-KR" altLang="en-US" b="1" dirty="0" smtClean="0"/>
              <a:t>자사의 건설공사 기성실적증명서 발급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활용 동의 방법 안내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7" name="AutoShape 109"/>
          <p:cNvSpPr>
            <a:spLocks noChangeArrowheads="1"/>
          </p:cNvSpPr>
          <p:nvPr/>
        </p:nvSpPr>
        <p:spPr bwMode="auto">
          <a:xfrm flipH="1">
            <a:off x="7335093" y="953894"/>
            <a:ext cx="204788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8" name="AutoShape 110"/>
          <p:cNvSpPr>
            <a:spLocks noChangeArrowheads="1"/>
          </p:cNvSpPr>
          <p:nvPr/>
        </p:nvSpPr>
        <p:spPr bwMode="auto">
          <a:xfrm>
            <a:off x="535235" y="953894"/>
            <a:ext cx="125413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9" name="AutoShape 111"/>
          <p:cNvSpPr>
            <a:spLocks noChangeArrowheads="1"/>
          </p:cNvSpPr>
          <p:nvPr/>
        </p:nvSpPr>
        <p:spPr bwMode="auto">
          <a:xfrm flipH="1">
            <a:off x="7595443" y="953894"/>
            <a:ext cx="152400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" name="AutoShape 112"/>
          <p:cNvSpPr>
            <a:spLocks noChangeArrowheads="1"/>
          </p:cNvSpPr>
          <p:nvPr/>
        </p:nvSpPr>
        <p:spPr bwMode="auto">
          <a:xfrm>
            <a:off x="409823" y="953894"/>
            <a:ext cx="74612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" name="AutoShape 113"/>
          <p:cNvSpPr>
            <a:spLocks noChangeArrowheads="1"/>
          </p:cNvSpPr>
          <p:nvPr/>
        </p:nvSpPr>
        <p:spPr bwMode="auto">
          <a:xfrm>
            <a:off x="7809756" y="953894"/>
            <a:ext cx="74612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066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953894"/>
            <a:ext cx="6524849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88194" y="982469"/>
            <a:ext cx="6448102" cy="646331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b="1" dirty="0" err="1" smtClean="0"/>
              <a:t>종심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평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제 </a:t>
            </a:r>
            <a:r>
              <a:rPr lang="ko-KR" altLang="en-US" b="1" dirty="0"/>
              <a:t>배치기술자 </a:t>
            </a:r>
            <a:r>
              <a:rPr lang="ko-KR" altLang="en-US" b="1" dirty="0" smtClean="0"/>
              <a:t>경력확인 등을 </a:t>
            </a:r>
            <a:r>
              <a:rPr lang="ko-KR" altLang="en-US" b="1" dirty="0"/>
              <a:t>위한 </a:t>
            </a:r>
            <a:endParaRPr lang="en-US" altLang="ko-KR" b="1" dirty="0" smtClean="0"/>
          </a:p>
          <a:p>
            <a:r>
              <a:rPr lang="ko-KR" altLang="en-US" b="1" dirty="0" smtClean="0"/>
              <a:t>자사의 건설공사 기성실적증명서 발급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활용 동의 방법 안내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7335093" y="953894"/>
            <a:ext cx="204788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953894"/>
            <a:ext cx="125413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595443" y="953894"/>
            <a:ext cx="152400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953894"/>
            <a:ext cx="74612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809756" y="953894"/>
            <a:ext cx="74612" cy="65109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21</a:t>
            </a:fld>
            <a:endParaRPr lang="ko-KR" altLang="en-US"/>
          </a:p>
        </p:txBody>
      </p:sp>
      <p:sp>
        <p:nvSpPr>
          <p:cNvPr id="14" name="Rectangle 121"/>
          <p:cNvSpPr>
            <a:spLocks noChangeArrowheads="1"/>
          </p:cNvSpPr>
          <p:nvPr/>
        </p:nvSpPr>
        <p:spPr bwMode="auto">
          <a:xfrm>
            <a:off x="395536" y="1844824"/>
            <a:ext cx="8497887" cy="4464496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b="1" dirty="0" smtClean="0"/>
              <a:t>○ 동의서 제출시 효과 </a:t>
            </a:r>
            <a:endParaRPr lang="en-US" altLang="ko-KR" b="1" dirty="0" smtClean="0"/>
          </a:p>
          <a:p>
            <a:endParaRPr lang="en-US" altLang="ko-KR" b="1" dirty="0" smtClean="0"/>
          </a:p>
          <a:p>
            <a:r>
              <a:rPr lang="en-US" altLang="ko-KR" b="1" dirty="0" smtClean="0"/>
              <a:t>   - </a:t>
            </a:r>
            <a:r>
              <a:rPr lang="ko-KR" altLang="en-US" b="1" dirty="0" smtClean="0"/>
              <a:t>이후 소속근로자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과거 재직자 포함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가 협회 기성실적증명서 </a:t>
            </a:r>
            <a:r>
              <a:rPr lang="ko-KR" altLang="en-US" b="1" dirty="0" err="1" smtClean="0"/>
              <a:t>발급신청시</a:t>
            </a:r>
            <a:r>
              <a:rPr lang="ko-KR" altLang="en-US" b="1" dirty="0" smtClean="0"/>
              <a:t> </a:t>
            </a:r>
            <a:endParaRPr lang="en-US" altLang="ko-KR" b="1" dirty="0" smtClean="0"/>
          </a:p>
          <a:p>
            <a:r>
              <a:rPr lang="en-US" altLang="ko-KR" b="1" dirty="0"/>
              <a:t> </a:t>
            </a:r>
            <a:r>
              <a:rPr lang="en-US" altLang="ko-KR" b="1" dirty="0" smtClean="0"/>
              <a:t>    </a:t>
            </a:r>
            <a:r>
              <a:rPr lang="ko-KR" altLang="en-US" b="1" dirty="0" smtClean="0"/>
              <a:t>당사는 추가 발급 동의 절차 불필요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en-US" altLang="ko-KR" dirty="0" smtClean="0"/>
          </a:p>
          <a:p>
            <a:r>
              <a:rPr lang="ko-KR" altLang="en-US" dirty="0" smtClean="0"/>
              <a:t>     단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협회는 발급신청자의 신분증 및 </a:t>
            </a:r>
            <a:r>
              <a:rPr lang="en-US" altLang="ko-KR" dirty="0" smtClean="0"/>
              <a:t>4</a:t>
            </a:r>
            <a:r>
              <a:rPr lang="ko-KR" altLang="en-US" dirty="0" err="1" smtClean="0"/>
              <a:t>대보험가입증명서를</a:t>
            </a:r>
            <a:r>
              <a:rPr lang="ko-KR" altLang="en-US" dirty="0" smtClean="0"/>
              <a:t> 통해 당사 소속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</a:t>
            </a:r>
            <a:r>
              <a:rPr lang="ko-KR" altLang="en-US" dirty="0" smtClean="0"/>
              <a:t>근로자임을 확인함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  - </a:t>
            </a:r>
            <a:r>
              <a:rPr lang="ko-KR" altLang="en-US" dirty="0" smtClean="0"/>
              <a:t>과거 재직근로자의 증명서 발급 </a:t>
            </a:r>
            <a:r>
              <a:rPr lang="ko-KR" altLang="en-US" dirty="0" err="1" smtClean="0"/>
              <a:t>신청시</a:t>
            </a:r>
            <a:r>
              <a:rPr lang="ko-KR" altLang="en-US" dirty="0" smtClean="0"/>
              <a:t> 매번 동의해야 하는 번거로움 해소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 * &lt;</a:t>
            </a:r>
            <a:r>
              <a:rPr lang="ko-KR" altLang="en-US" dirty="0" smtClean="0"/>
              <a:t>참고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 </a:t>
            </a:r>
            <a:r>
              <a:rPr lang="ko-KR" altLang="en-US" dirty="0"/>
              <a:t>증명서 발급 </a:t>
            </a:r>
            <a:r>
              <a:rPr lang="ko-KR" altLang="en-US"/>
              <a:t>샘플 </a:t>
            </a:r>
            <a:r>
              <a:rPr lang="ko-KR" altLang="en-US" smtClean="0"/>
              <a:t>참조</a:t>
            </a:r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기성실적증명서 발급 및 활용동의서 안내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076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t>22</a:t>
            </a:fld>
            <a:endParaRPr lang="ko-KR" alt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83" y="908720"/>
            <a:ext cx="8417326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기성실적증명서 발급 및 활용동의서 안내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2101016"/>
            <a:ext cx="1825389" cy="215444"/>
          </a:xfrm>
          <a:prstGeom prst="rect">
            <a:avLst/>
          </a:prstGeom>
          <a:solidFill>
            <a:schemeClr val="bg1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ko-KR" altLang="en-US" sz="800" b="1" dirty="0" smtClean="0"/>
              <a:t>기성실적증명서 발급 및 활용동의서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1725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b="1" dirty="0" smtClean="0"/>
              <a:t>동의서 작성방법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57300" y="1766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23</a:t>
            </a:fld>
            <a:endParaRPr lang="ko-KR" altLang="en-US"/>
          </a:p>
        </p:txBody>
      </p:sp>
      <p:sp>
        <p:nvSpPr>
          <p:cNvPr id="14" name="Rectangle 121"/>
          <p:cNvSpPr>
            <a:spLocks noChangeArrowheads="1"/>
          </p:cNvSpPr>
          <p:nvPr/>
        </p:nvSpPr>
        <p:spPr bwMode="auto">
          <a:xfrm>
            <a:off x="395536" y="1326480"/>
            <a:ext cx="8497887" cy="4910832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4112478" y="1412776"/>
            <a:ext cx="463598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/>
              <a:t>1) </a:t>
            </a:r>
            <a:r>
              <a:rPr lang="ko-KR" altLang="en-US" b="1" dirty="0" err="1" smtClean="0"/>
              <a:t>실적신고시</a:t>
            </a:r>
            <a:r>
              <a:rPr lang="en-US" altLang="ko-KR" b="1" dirty="0" smtClean="0"/>
              <a:t>(2.1~2.15)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“</a:t>
            </a:r>
            <a:r>
              <a:rPr lang="ko-KR" altLang="en-US" b="1" dirty="0" smtClean="0"/>
              <a:t>동의서</a:t>
            </a:r>
            <a:r>
              <a:rPr lang="en-US" altLang="ko-KR" b="1" dirty="0" smtClean="0"/>
              <a:t>” </a:t>
            </a:r>
            <a:r>
              <a:rPr lang="ko-KR" altLang="en-US" b="1" dirty="0" smtClean="0"/>
              <a:t>제출시 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en-US" altLang="ko-KR" b="1" dirty="0" smtClean="0"/>
              <a:t>    </a:t>
            </a:r>
            <a:r>
              <a:rPr lang="ko-KR" altLang="en-US" b="1" dirty="0" smtClean="0"/>
              <a:t>동의 범위 선택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endParaRPr lang="en-US" altLang="ko-KR" b="1" dirty="0" smtClean="0"/>
          </a:p>
          <a:p>
            <a:r>
              <a:rPr lang="en-US" altLang="ko-KR" dirty="0" smtClean="0"/>
              <a:t>   (</a:t>
            </a:r>
            <a:r>
              <a:rPr lang="ko-KR" altLang="en-US" dirty="0" smtClean="0"/>
              <a:t>옵션</a:t>
            </a:r>
            <a:r>
              <a:rPr lang="en-US" altLang="ko-KR" dirty="0" smtClean="0"/>
              <a:t>1) </a:t>
            </a:r>
            <a:r>
              <a:rPr lang="ko-KR" altLang="en-US" dirty="0" smtClean="0"/>
              <a:t>해당 </a:t>
            </a:r>
            <a:r>
              <a:rPr lang="ko-KR" altLang="en-US" dirty="0" err="1" smtClean="0"/>
              <a:t>신고년도</a:t>
            </a:r>
            <a:r>
              <a:rPr lang="ko-KR" altLang="en-US" dirty="0" smtClean="0"/>
              <a:t> 건설공사만 동의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(</a:t>
            </a:r>
            <a:r>
              <a:rPr lang="ko-KR" altLang="en-US" dirty="0" smtClean="0"/>
              <a:t>옵션</a:t>
            </a:r>
            <a:r>
              <a:rPr lang="en-US" altLang="ko-KR" dirty="0" smtClean="0"/>
              <a:t>2) 1998~</a:t>
            </a:r>
            <a:r>
              <a:rPr lang="ko-KR" altLang="en-US" dirty="0" smtClean="0"/>
              <a:t>현재 </a:t>
            </a:r>
            <a:r>
              <a:rPr lang="ko-KR" altLang="en-US" dirty="0" err="1" smtClean="0"/>
              <a:t>신고년도</a:t>
            </a:r>
            <a:r>
              <a:rPr lang="ko-KR" altLang="en-US" dirty="0" smtClean="0"/>
              <a:t> 모든 건설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        </a:t>
            </a:r>
            <a:r>
              <a:rPr lang="ko-KR" altLang="en-US" dirty="0" smtClean="0"/>
              <a:t>공사 동의</a:t>
            </a:r>
            <a:endParaRPr lang="en-US" altLang="ko-KR" dirty="0" smtClean="0"/>
          </a:p>
          <a:p>
            <a:r>
              <a:rPr lang="en-US" altLang="ko-KR" dirty="0" smtClean="0"/>
              <a:t>   </a:t>
            </a:r>
            <a:r>
              <a:rPr lang="en-US" altLang="ko-KR" dirty="0"/>
              <a:t>(</a:t>
            </a:r>
            <a:r>
              <a:rPr lang="ko-KR" altLang="en-US" dirty="0" smtClean="0"/>
              <a:t>옵션</a:t>
            </a:r>
            <a:r>
              <a:rPr lang="en-US" altLang="ko-KR" dirty="0" smtClean="0"/>
              <a:t>3) </a:t>
            </a:r>
            <a:r>
              <a:rPr lang="ko-KR" altLang="en-US" dirty="0" smtClean="0"/>
              <a:t>동의하지  않음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동의서</a:t>
            </a:r>
            <a:r>
              <a:rPr lang="en-US" altLang="ko-KR" dirty="0" smtClean="0"/>
              <a:t>”</a:t>
            </a:r>
            <a:r>
              <a:rPr lang="ko-KR" altLang="en-US" dirty="0" smtClean="0"/>
              <a:t> 제출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        </a:t>
            </a:r>
            <a:r>
              <a:rPr lang="ko-KR" altLang="en-US" dirty="0" smtClean="0"/>
              <a:t>불필요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b="1" dirty="0" smtClean="0"/>
              <a:t>2) </a:t>
            </a:r>
            <a:r>
              <a:rPr lang="ko-KR" altLang="en-US" b="1" dirty="0" err="1" smtClean="0"/>
              <a:t>동의시</a:t>
            </a:r>
            <a:r>
              <a:rPr lang="ko-KR" altLang="en-US" b="1" dirty="0" smtClean="0"/>
              <a:t> 제출 서류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en-US" altLang="ko-KR" dirty="0" smtClean="0"/>
              <a:t>   - </a:t>
            </a:r>
            <a:r>
              <a:rPr lang="ko-KR" altLang="en-US" dirty="0" smtClean="0"/>
              <a:t>법인인감증명서 원본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(</a:t>
            </a:r>
            <a:r>
              <a:rPr lang="ko-KR" altLang="en-US" dirty="0" smtClean="0"/>
              <a:t>동의서상 법인인감 </a:t>
            </a:r>
            <a:r>
              <a:rPr lang="ko-KR" altLang="en-US" dirty="0" err="1" smtClean="0"/>
              <a:t>날인필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7"/>
            <a:ext cx="3312368" cy="4680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기성실적증명서 발급 및 활용동의서 안내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633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참고</a:t>
            </a:r>
            <a:r>
              <a:rPr lang="en-US" altLang="ko-KR" b="1" dirty="0" smtClean="0"/>
              <a:t>&gt; </a:t>
            </a:r>
            <a:r>
              <a:rPr lang="ko-KR" altLang="en-US" b="1" dirty="0" smtClean="0"/>
              <a:t>건설공사 기성실적 증명발급 신청서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개인발급</a:t>
            </a:r>
            <a:r>
              <a:rPr lang="en-US" altLang="ko-KR" b="1" dirty="0" smtClean="0"/>
              <a:t>)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57300" y="1766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24</a:t>
            </a:fld>
            <a:endParaRPr lang="ko-KR" altLang="en-US"/>
          </a:p>
        </p:txBody>
      </p:sp>
      <p:sp>
        <p:nvSpPr>
          <p:cNvPr id="14" name="Rectangle 121"/>
          <p:cNvSpPr>
            <a:spLocks noChangeArrowheads="1"/>
          </p:cNvSpPr>
          <p:nvPr/>
        </p:nvSpPr>
        <p:spPr bwMode="auto">
          <a:xfrm>
            <a:off x="395536" y="1326480"/>
            <a:ext cx="8497887" cy="4910832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4112478" y="1412776"/>
            <a:ext cx="463598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/>
              <a:t>○ </a:t>
            </a:r>
            <a:r>
              <a:rPr lang="ko-KR" altLang="en-US" b="1" dirty="0" smtClean="0"/>
              <a:t>과거 </a:t>
            </a:r>
            <a:r>
              <a:rPr lang="ko-KR" altLang="en-US" b="1" dirty="0" err="1" smtClean="0"/>
              <a:t>재직중</a:t>
            </a:r>
            <a:r>
              <a:rPr lang="ko-KR" altLang="en-US" b="1" dirty="0" smtClean="0"/>
              <a:t> 건설공사의 </a:t>
            </a:r>
            <a:r>
              <a:rPr lang="en-US" altLang="ko-KR" b="1" dirty="0" smtClean="0"/>
              <a:t>“</a:t>
            </a:r>
            <a:r>
              <a:rPr lang="ko-KR" altLang="en-US" b="1" dirty="0" smtClean="0"/>
              <a:t>건설공사 기성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en-US" altLang="ko-KR" b="1" dirty="0" smtClean="0"/>
              <a:t>    </a:t>
            </a:r>
            <a:r>
              <a:rPr lang="ko-KR" altLang="en-US" b="1" dirty="0" smtClean="0"/>
              <a:t>실적 증명 발급 신청서</a:t>
            </a:r>
            <a:r>
              <a:rPr lang="en-US" altLang="ko-KR" b="1" dirty="0" smtClean="0"/>
              <a:t>” </a:t>
            </a:r>
            <a:r>
              <a:rPr lang="ko-KR" altLang="en-US" b="1" dirty="0" smtClean="0"/>
              <a:t>신청방</a:t>
            </a:r>
            <a:r>
              <a:rPr lang="ko-KR" altLang="en-US" b="1" dirty="0"/>
              <a:t>법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endParaRPr lang="en-US" altLang="ko-KR" b="1" dirty="0" smtClean="0"/>
          </a:p>
          <a:p>
            <a:r>
              <a:rPr lang="en-US" altLang="ko-KR" dirty="0" smtClean="0"/>
              <a:t>  </a:t>
            </a:r>
            <a:r>
              <a:rPr lang="ko-KR" altLang="en-US" dirty="0" smtClean="0"/>
              <a:t>가</a:t>
            </a:r>
            <a:r>
              <a:rPr lang="en-US" altLang="ko-KR" dirty="0" smtClean="0"/>
              <a:t>) “</a:t>
            </a:r>
            <a:r>
              <a:rPr lang="ko-KR" altLang="en-US" dirty="0" smtClean="0"/>
              <a:t>동의서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제출 업체의 경우</a:t>
            </a:r>
            <a:endParaRPr lang="en-US" altLang="ko-KR" dirty="0" smtClean="0"/>
          </a:p>
          <a:p>
            <a:r>
              <a:rPr lang="en-US" altLang="ko-KR" dirty="0" smtClean="0"/>
              <a:t>   - </a:t>
            </a:r>
            <a:r>
              <a:rPr lang="ko-KR" altLang="en-US" dirty="0" smtClean="0"/>
              <a:t>신청자의 신분증</a:t>
            </a:r>
            <a:r>
              <a:rPr lang="en-US" altLang="ko-KR" dirty="0" smtClean="0"/>
              <a:t>, 4</a:t>
            </a:r>
            <a:r>
              <a:rPr lang="ko-KR" altLang="en-US" dirty="0" err="1" smtClean="0"/>
              <a:t>대보험가입증명서만</a:t>
            </a:r>
            <a:r>
              <a:rPr lang="ko-KR" altLang="en-US" dirty="0" smtClean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</a:t>
            </a:r>
            <a:r>
              <a:rPr lang="ko-KR" altLang="en-US" dirty="0" smtClean="0"/>
              <a:t>작성</a:t>
            </a:r>
            <a:r>
              <a:rPr lang="en-US" altLang="ko-KR" dirty="0" smtClean="0"/>
              <a:t>.</a:t>
            </a:r>
            <a:r>
              <a:rPr lang="ko-KR" altLang="en-US" dirty="0" smtClean="0"/>
              <a:t>제출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>
                <a:solidFill>
                  <a:srgbClr val="FF0000"/>
                </a:solidFill>
              </a:rPr>
              <a:t>      * </a:t>
            </a:r>
            <a:r>
              <a:rPr lang="ko-KR" altLang="en-US" b="1" dirty="0" smtClean="0">
                <a:solidFill>
                  <a:srgbClr val="FF0000"/>
                </a:solidFill>
              </a:rPr>
              <a:t>신청서 하단 </a:t>
            </a:r>
            <a:r>
              <a:rPr lang="ko-KR" altLang="en-US" b="1" dirty="0" err="1" smtClean="0">
                <a:solidFill>
                  <a:srgbClr val="FF0000"/>
                </a:solidFill>
              </a:rPr>
              <a:t>빨간부분</a:t>
            </a:r>
            <a:r>
              <a:rPr lang="ko-KR" altLang="en-US" b="1" dirty="0">
                <a:solidFill>
                  <a:srgbClr val="FF0000"/>
                </a:solidFill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</a:rPr>
              <a:t>작성 불필요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endParaRPr lang="en-US" altLang="ko-KR" dirty="0" smtClean="0"/>
          </a:p>
          <a:p>
            <a:r>
              <a:rPr lang="en-US" altLang="ko-KR" dirty="0" smtClean="0"/>
              <a:t>  </a:t>
            </a:r>
            <a:r>
              <a:rPr lang="ko-KR" altLang="en-US" dirty="0" smtClean="0"/>
              <a:t>나</a:t>
            </a:r>
            <a:r>
              <a:rPr lang="en-US" altLang="ko-KR" dirty="0" smtClean="0"/>
              <a:t>) “</a:t>
            </a:r>
            <a:r>
              <a:rPr lang="ko-KR" altLang="en-US" dirty="0" smtClean="0"/>
              <a:t>동의서</a:t>
            </a:r>
            <a:r>
              <a:rPr lang="en-US" altLang="ko-KR" dirty="0" smtClean="0"/>
              <a:t>” </a:t>
            </a:r>
            <a:r>
              <a:rPr lang="ko-KR" altLang="en-US" dirty="0" err="1" smtClean="0"/>
              <a:t>미제출</a:t>
            </a:r>
            <a:r>
              <a:rPr lang="ko-KR" altLang="en-US" dirty="0" smtClean="0"/>
              <a:t> 업체의 경우</a:t>
            </a:r>
            <a:r>
              <a:rPr lang="en-US" altLang="ko-KR" dirty="0" smtClean="0"/>
              <a:t>(</a:t>
            </a:r>
            <a:r>
              <a:rPr lang="ko-KR" altLang="en-US" dirty="0" smtClean="0"/>
              <a:t>현행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   - </a:t>
            </a:r>
            <a:r>
              <a:rPr lang="ko-KR" altLang="en-US" dirty="0" smtClean="0"/>
              <a:t>신청사와 소속 건설업체의 동의사항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</a:t>
            </a:r>
            <a:r>
              <a:rPr lang="ko-KR" altLang="en-US" dirty="0" smtClean="0"/>
              <a:t>모두 작성필요</a:t>
            </a:r>
            <a:endParaRPr lang="en-US" altLang="ko-KR" dirty="0"/>
          </a:p>
          <a:p>
            <a:r>
              <a:rPr lang="en-US" altLang="ko-KR" dirty="0" smtClean="0">
                <a:solidFill>
                  <a:srgbClr val="FF0000"/>
                </a:solidFill>
              </a:rPr>
              <a:t>      </a:t>
            </a:r>
            <a:r>
              <a:rPr lang="en-US" altLang="ko-KR" dirty="0">
                <a:solidFill>
                  <a:srgbClr val="FF0000"/>
                </a:solidFill>
              </a:rPr>
              <a:t>* </a:t>
            </a:r>
            <a:r>
              <a:rPr lang="ko-KR" altLang="en-US" b="1" dirty="0">
                <a:solidFill>
                  <a:srgbClr val="FF0000"/>
                </a:solidFill>
              </a:rPr>
              <a:t>신청서 하단 </a:t>
            </a:r>
            <a:r>
              <a:rPr lang="ko-KR" altLang="en-US" b="1" dirty="0" err="1">
                <a:solidFill>
                  <a:srgbClr val="FF0000"/>
                </a:solidFill>
              </a:rPr>
              <a:t>빨간부분</a:t>
            </a:r>
            <a:r>
              <a:rPr lang="ko-KR" altLang="en-US" b="1" dirty="0">
                <a:solidFill>
                  <a:srgbClr val="FF0000"/>
                </a:solidFill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</a:rPr>
              <a:t>포</a:t>
            </a:r>
            <a:r>
              <a:rPr lang="ko-KR" altLang="en-US" b="1" dirty="0">
                <a:solidFill>
                  <a:srgbClr val="FF0000"/>
                </a:solidFill>
              </a:rPr>
              <a:t>함</a:t>
            </a:r>
            <a:endParaRPr lang="en-US" altLang="ko-KR" b="1" dirty="0" smtClean="0"/>
          </a:p>
          <a:p>
            <a:endParaRPr lang="en-US" altLang="ko-KR" b="1" dirty="0" smtClean="0"/>
          </a:p>
          <a:p>
            <a:r>
              <a:rPr lang="en-US" altLang="ko-KR" b="1" dirty="0" smtClean="0"/>
              <a:t>* </a:t>
            </a:r>
            <a:r>
              <a:rPr lang="ko-KR" altLang="en-US" b="1" dirty="0" smtClean="0"/>
              <a:t>신청서는 필히 본회</a:t>
            </a:r>
            <a:r>
              <a:rPr lang="ko-KR" altLang="en-US" dirty="0" smtClean="0"/>
              <a:t>로 </a:t>
            </a:r>
            <a:r>
              <a:rPr lang="ko-KR" altLang="en-US" b="1" dirty="0"/>
              <a:t>내방</a:t>
            </a:r>
            <a:r>
              <a:rPr lang="ko-KR" altLang="en-US" dirty="0"/>
              <a:t>하여 </a:t>
            </a:r>
            <a:r>
              <a:rPr lang="ko-KR" altLang="en-US" dirty="0" smtClean="0"/>
              <a:t>발급가능</a:t>
            </a:r>
            <a:endParaRPr lang="en-US" altLang="ko-KR" dirty="0" smtClean="0"/>
          </a:p>
          <a:p>
            <a:endParaRPr lang="en-US" altLang="ko-KR" b="1" dirty="0" smtClean="0"/>
          </a:p>
          <a:p>
            <a:r>
              <a:rPr lang="en-US" altLang="ko-KR" b="1" dirty="0" smtClean="0"/>
              <a:t>* </a:t>
            </a:r>
            <a:r>
              <a:rPr lang="ko-KR" altLang="en-US" dirty="0" smtClean="0"/>
              <a:t>등록상실업체의 경우 신청서 하단 빨간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</a:t>
            </a:r>
            <a:r>
              <a:rPr lang="ko-KR" altLang="en-US" dirty="0" smtClean="0"/>
              <a:t>부분 없어도 발급 가능</a:t>
            </a:r>
            <a:endParaRPr lang="en-US" altLang="ko-K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35" y="1410238"/>
            <a:ext cx="3516188" cy="46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기성실적증명서 발급 및 활용동의서 안내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5528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880145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73360" y="884908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붙임</a:t>
            </a:r>
            <a:r>
              <a:rPr lang="en-US" altLang="ko-KR" b="1" dirty="0" smtClean="0"/>
              <a:t>&gt; </a:t>
            </a:r>
            <a:r>
              <a:rPr lang="ko-KR" altLang="en-US" b="1" dirty="0" smtClean="0"/>
              <a:t>건설공사 기성실적 증명서 양식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6903045" y="880145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880145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163395" y="880145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377708" y="880145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57300" y="1766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25</a:t>
            </a:fld>
            <a:endParaRPr lang="ko-KR" altLang="en-US"/>
          </a:p>
        </p:txBody>
      </p:sp>
      <p:sp>
        <p:nvSpPr>
          <p:cNvPr id="14" name="Rectangle 121"/>
          <p:cNvSpPr>
            <a:spLocks noChangeArrowheads="1"/>
          </p:cNvSpPr>
          <p:nvPr/>
        </p:nvSpPr>
        <p:spPr bwMode="auto">
          <a:xfrm>
            <a:off x="395536" y="1326480"/>
            <a:ext cx="8497887" cy="4910832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4112478" y="1412776"/>
            <a:ext cx="46359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/>
              <a:t>○ </a:t>
            </a:r>
            <a:r>
              <a:rPr lang="ko-KR" altLang="en-US" b="1" dirty="0" smtClean="0"/>
              <a:t>발급 양식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endParaRPr lang="en-US" altLang="ko-KR" b="1" dirty="0" smtClean="0"/>
          </a:p>
          <a:p>
            <a:r>
              <a:rPr lang="en-US" altLang="ko-KR" dirty="0" smtClean="0"/>
              <a:t>   - ‘</a:t>
            </a:r>
            <a:r>
              <a:rPr lang="ko-KR" altLang="en-US" dirty="0" smtClean="0"/>
              <a:t>등록보유업체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등록상실업체</a:t>
            </a:r>
            <a:r>
              <a:rPr lang="en-US" altLang="ko-KR" dirty="0" smtClean="0"/>
              <a:t>’</a:t>
            </a:r>
            <a:r>
              <a:rPr lang="ko-KR" altLang="en-US" dirty="0" smtClean="0"/>
              <a:t> 구분</a:t>
            </a:r>
            <a:endParaRPr lang="en-US" altLang="ko-KR" dirty="0" smtClean="0"/>
          </a:p>
          <a:p>
            <a:r>
              <a:rPr lang="ko-KR" altLang="en-US" dirty="0" smtClean="0"/>
              <a:t>     하여 증명서 발급</a:t>
            </a:r>
            <a:endParaRPr lang="en-US" altLang="ko-KR" b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42" y="1412776"/>
            <a:ext cx="3303238" cy="468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기성실적증명서 발급 및 활용동의서 안내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2512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-5437112" y="1804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11447" y="1300361"/>
            <a:ext cx="6524849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30000"/>
              </a:lnSpc>
            </a:pPr>
            <a:r>
              <a:rPr lang="ko-KR" altLang="en-US" b="1" dirty="0"/>
              <a:t>실적신고 </a:t>
            </a:r>
            <a:r>
              <a:rPr lang="ko-KR" altLang="en-US" b="1" dirty="0" err="1"/>
              <a:t>안내시</a:t>
            </a:r>
            <a:r>
              <a:rPr lang="ko-KR" altLang="en-US" b="1" dirty="0"/>
              <a:t> “수시 신고” 및 “정기 신고” 카테고리 분류</a:t>
            </a: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7321351" y="1300361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35235" y="1300361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7581701" y="1300361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09823" y="1300361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7796014" y="1300361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6" name="Rectangle 121"/>
          <p:cNvSpPr>
            <a:spLocks noChangeArrowheads="1"/>
          </p:cNvSpPr>
          <p:nvPr/>
        </p:nvSpPr>
        <p:spPr bwMode="auto">
          <a:xfrm>
            <a:off x="395287" y="1804988"/>
            <a:ext cx="8497887" cy="1119956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30000"/>
              </a:lnSpc>
            </a:pPr>
            <a:r>
              <a:rPr lang="en-US" altLang="ko-KR" sz="1600" b="1" dirty="0" smtClean="0"/>
              <a:t>- </a:t>
            </a:r>
            <a:r>
              <a:rPr lang="en-US" altLang="ko-KR" sz="1600" b="1" dirty="0"/>
              <a:t>‘</a:t>
            </a:r>
            <a:r>
              <a:rPr lang="ko-KR" altLang="en-US" sz="1600" b="1" dirty="0"/>
              <a:t>수시 신고’시에는 당년도 건설공사만</a:t>
            </a:r>
            <a:r>
              <a:rPr lang="en-US" altLang="ko-KR" sz="1600" b="1" dirty="0"/>
              <a:t>(</a:t>
            </a:r>
            <a:r>
              <a:rPr lang="ko-KR" altLang="en-US" sz="1600" b="1" dirty="0" err="1"/>
              <a:t>신고년도</a:t>
            </a:r>
            <a:r>
              <a:rPr lang="ko-KR" altLang="en-US" sz="1600" b="1" dirty="0"/>
              <a:t> 구분</a:t>
            </a:r>
            <a:r>
              <a:rPr lang="en-US" altLang="ko-KR" sz="1600" b="1" dirty="0"/>
              <a:t>) </a:t>
            </a:r>
            <a:r>
              <a:rPr lang="ko-KR" altLang="en-US" sz="1600" b="1" dirty="0"/>
              <a:t>등록 변경</a:t>
            </a:r>
          </a:p>
          <a:p>
            <a:pPr>
              <a:lnSpc>
                <a:spcPct val="200000"/>
              </a:lnSpc>
            </a:pPr>
            <a:r>
              <a:rPr lang="en-US" altLang="ko-KR" sz="1600" b="1" dirty="0" smtClean="0"/>
              <a:t>- </a:t>
            </a:r>
            <a:r>
              <a:rPr lang="en-US" altLang="ko-KR" sz="1600" b="1" dirty="0"/>
              <a:t>‘</a:t>
            </a:r>
            <a:r>
              <a:rPr lang="ko-KR" altLang="en-US" sz="1600" b="1" dirty="0"/>
              <a:t>정기 신고’시에는 ‘수시 신고’ 불가능하며</a:t>
            </a:r>
            <a:r>
              <a:rPr lang="en-US" altLang="ko-KR" sz="1600" b="1" dirty="0"/>
              <a:t>, </a:t>
            </a:r>
            <a:r>
              <a:rPr lang="ko-KR" altLang="en-US" sz="1600" b="1" dirty="0" err="1"/>
              <a:t>신고년도</a:t>
            </a:r>
            <a:r>
              <a:rPr lang="ko-KR" altLang="en-US" sz="1600" b="1" dirty="0"/>
              <a:t> </a:t>
            </a:r>
            <a:r>
              <a:rPr lang="ko-KR" altLang="en-US" sz="1600" b="1" dirty="0" smtClean="0"/>
              <a:t>구분</a:t>
            </a:r>
            <a:endParaRPr lang="en-US" altLang="ko-KR" sz="1600" b="1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57300" y="1766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822325" y="446976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26</a:t>
            </a:fld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3. </a:t>
            </a:r>
            <a:r>
              <a:rPr lang="ko-KR" alt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그밖의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 변경사항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42" name="AutoShape 107"/>
          <p:cNvSpPr>
            <a:spLocks noChangeArrowheads="1"/>
          </p:cNvSpPr>
          <p:nvPr/>
        </p:nvSpPr>
        <p:spPr bwMode="auto">
          <a:xfrm>
            <a:off x="676872" y="3328417"/>
            <a:ext cx="6077967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3" name="Text Box 99"/>
          <p:cNvSpPr txBox="1">
            <a:spLocks noChangeArrowheads="1"/>
          </p:cNvSpPr>
          <p:nvPr/>
        </p:nvSpPr>
        <p:spPr bwMode="auto">
          <a:xfrm>
            <a:off x="738785" y="3333180"/>
            <a:ext cx="601605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b="1" dirty="0"/>
              <a:t>회비 정산기준 변경</a:t>
            </a:r>
            <a:endParaRPr lang="en-US" altLang="ko-KR" b="1" dirty="0"/>
          </a:p>
        </p:txBody>
      </p:sp>
      <p:sp>
        <p:nvSpPr>
          <p:cNvPr id="44" name="AutoShape 109"/>
          <p:cNvSpPr>
            <a:spLocks noChangeArrowheads="1"/>
          </p:cNvSpPr>
          <p:nvPr/>
        </p:nvSpPr>
        <p:spPr bwMode="auto">
          <a:xfrm flipH="1">
            <a:off x="6868470" y="3328417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5" name="AutoShape 110"/>
          <p:cNvSpPr>
            <a:spLocks noChangeArrowheads="1"/>
          </p:cNvSpPr>
          <p:nvPr/>
        </p:nvSpPr>
        <p:spPr bwMode="auto">
          <a:xfrm>
            <a:off x="500660" y="3328417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6" name="AutoShape 111"/>
          <p:cNvSpPr>
            <a:spLocks noChangeArrowheads="1"/>
          </p:cNvSpPr>
          <p:nvPr/>
        </p:nvSpPr>
        <p:spPr bwMode="auto">
          <a:xfrm flipH="1">
            <a:off x="7128820" y="3328417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7" name="AutoShape 112"/>
          <p:cNvSpPr>
            <a:spLocks noChangeArrowheads="1"/>
          </p:cNvSpPr>
          <p:nvPr/>
        </p:nvSpPr>
        <p:spPr bwMode="auto">
          <a:xfrm>
            <a:off x="375248" y="3328417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8" name="AutoShape 113"/>
          <p:cNvSpPr>
            <a:spLocks noChangeArrowheads="1"/>
          </p:cNvSpPr>
          <p:nvPr/>
        </p:nvSpPr>
        <p:spPr bwMode="auto">
          <a:xfrm>
            <a:off x="7343133" y="3328417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9" name="Rectangle 121"/>
          <p:cNvSpPr>
            <a:spLocks noChangeArrowheads="1"/>
          </p:cNvSpPr>
          <p:nvPr/>
        </p:nvSpPr>
        <p:spPr bwMode="auto">
          <a:xfrm>
            <a:off x="370383" y="3861048"/>
            <a:ext cx="8497887" cy="1596044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당초</a:t>
            </a:r>
            <a:r>
              <a:rPr lang="en-US" altLang="ko-KR" sz="1600" b="1" dirty="0" smtClean="0"/>
              <a:t>) </a:t>
            </a:r>
            <a:r>
              <a:rPr lang="ko-KR" altLang="en-US" sz="1600" b="1" dirty="0" smtClean="0"/>
              <a:t>자기공사 실적평가 </a:t>
            </a:r>
            <a:r>
              <a:rPr lang="ko-KR" altLang="en-US" sz="1600" b="1" dirty="0" err="1" smtClean="0"/>
              <a:t>신청액</a:t>
            </a:r>
            <a:r>
              <a:rPr lang="ko-KR" altLang="en-US" sz="1600" b="1" dirty="0" smtClean="0"/>
              <a:t> 중 </a:t>
            </a:r>
            <a:r>
              <a:rPr lang="ko-KR" altLang="en-US" sz="1600" b="1" dirty="0" err="1" smtClean="0"/>
              <a:t>삭감액만큼</a:t>
            </a:r>
            <a:r>
              <a:rPr lang="ko-KR" altLang="en-US" sz="1600" b="1" dirty="0" smtClean="0"/>
              <a:t> 회비 반환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도급공사 </a:t>
            </a:r>
            <a:r>
              <a:rPr lang="ko-KR" altLang="en-US" sz="1600" b="1" dirty="0" err="1" smtClean="0"/>
              <a:t>해당없음</a:t>
            </a:r>
            <a:r>
              <a:rPr lang="en-US" altLang="ko-KR" sz="1600" b="1" dirty="0" smtClean="0"/>
              <a:t>)</a:t>
            </a:r>
          </a:p>
          <a:p>
            <a:pPr>
              <a:lnSpc>
                <a:spcPct val="2000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변경</a:t>
            </a:r>
            <a:r>
              <a:rPr lang="en-US" altLang="ko-KR" sz="1600" b="1" dirty="0" smtClean="0"/>
              <a:t>) </a:t>
            </a:r>
            <a:r>
              <a:rPr lang="ko-KR" altLang="en-US" sz="1600" b="1" dirty="0" err="1" smtClean="0"/>
              <a:t>국내기성액</a:t>
            </a:r>
            <a:r>
              <a:rPr lang="ko-KR" altLang="en-US" sz="1600" b="1" dirty="0" smtClean="0"/>
              <a:t> 중 </a:t>
            </a:r>
            <a:r>
              <a:rPr lang="en-US" altLang="ko-KR" sz="1600" b="1" dirty="0" smtClean="0"/>
              <a:t>6</a:t>
            </a:r>
            <a:r>
              <a:rPr lang="ko-KR" altLang="en-US" sz="1600" b="1" dirty="0" smtClean="0"/>
              <a:t>월 확정되는 </a:t>
            </a:r>
            <a:r>
              <a:rPr lang="ko-KR" altLang="en-US" sz="1600" b="1" dirty="0" err="1" smtClean="0"/>
              <a:t>인정액으로</a:t>
            </a:r>
            <a:r>
              <a:rPr lang="ko-KR" altLang="en-US" sz="1600" b="1" dirty="0" smtClean="0"/>
              <a:t> 회비 익년도 정산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원칙</a:t>
            </a:r>
            <a:r>
              <a:rPr lang="en-US" altLang="ko-KR" sz="1600" b="1" dirty="0" smtClean="0"/>
              <a:t>)</a:t>
            </a:r>
          </a:p>
          <a:p>
            <a:pPr lvl="1">
              <a:lnSpc>
                <a:spcPct val="200000"/>
              </a:lnSpc>
            </a:pPr>
            <a:r>
              <a:rPr lang="en-US" altLang="ko-KR" sz="1400" dirty="0" smtClean="0"/>
              <a:t>※ 2017</a:t>
            </a:r>
            <a:r>
              <a:rPr lang="ko-KR" altLang="en-US" sz="1400" dirty="0" smtClean="0"/>
              <a:t>년 실적신고 분부터 적용 예정</a:t>
            </a:r>
            <a:endParaRPr lang="en-US" altLang="ko-KR" sz="1400" dirty="0" smtClean="0"/>
          </a:p>
        </p:txBody>
      </p:sp>
    </p:spTree>
    <p:extLst>
      <p:ext uri="{BB962C8B-B14F-4D97-AF65-F5344CB8AC3E}">
        <p14:creationId xmlns:p14="http://schemas.microsoft.com/office/powerpoint/2010/main" val="123516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31"/>
          <p:cNvSpPr>
            <a:spLocks noChangeArrowheads="1"/>
          </p:cNvSpPr>
          <p:nvPr/>
        </p:nvSpPr>
        <p:spPr bwMode="auto">
          <a:xfrm>
            <a:off x="457200" y="1295400"/>
            <a:ext cx="8229600" cy="4724400"/>
          </a:xfrm>
          <a:prstGeom prst="roundRect">
            <a:avLst>
              <a:gd name="adj" fmla="val 5157"/>
            </a:avLst>
          </a:prstGeom>
          <a:gradFill rotWithShape="0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" name="Text Box 1027"/>
          <p:cNvSpPr txBox="1">
            <a:spLocks noChangeArrowheads="1"/>
          </p:cNvSpPr>
          <p:nvPr/>
        </p:nvSpPr>
        <p:spPr bwMode="auto">
          <a:xfrm>
            <a:off x="1251074" y="1820416"/>
            <a:ext cx="685800" cy="63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10668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6002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24003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3200400" indent="-60960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36576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41148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45720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5029200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0" fontAlgn="ctr" latinLnBrk="0" hangingPunct="0">
              <a:lnSpc>
                <a:spcPct val="130000"/>
              </a:lnSpc>
              <a:spcBef>
                <a:spcPct val="50000"/>
              </a:spcBef>
              <a:buFont typeface="Symbol" pitchFamily="18" charset="2"/>
              <a:buNone/>
            </a:pPr>
            <a:r>
              <a:rPr lang="en-US" altLang="ko-KR" sz="2700" dirty="0">
                <a:latin typeface="HY울릉도M" pitchFamily="18" charset="-127"/>
                <a:ea typeface="HY울릉도M" pitchFamily="18" charset="-127"/>
              </a:rPr>
              <a:t>I</a:t>
            </a:r>
            <a:r>
              <a:rPr lang="en-US" altLang="ko-KR" sz="2700" dirty="0" smtClean="0">
                <a:latin typeface="HY울릉도M" pitchFamily="18" charset="-127"/>
                <a:ea typeface="HY울릉도M" pitchFamily="18" charset="-127"/>
              </a:rPr>
              <a:t>.</a:t>
            </a:r>
          </a:p>
        </p:txBody>
      </p:sp>
      <p:sp>
        <p:nvSpPr>
          <p:cNvPr id="7" name="AutoShape 1028"/>
          <p:cNvSpPr>
            <a:spLocks noChangeArrowheads="1"/>
          </p:cNvSpPr>
          <p:nvPr/>
        </p:nvSpPr>
        <p:spPr bwMode="auto">
          <a:xfrm>
            <a:off x="978024" y="1896616"/>
            <a:ext cx="6258272" cy="62071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0066FF"/>
              </a:gs>
              <a:gs pos="100000">
                <a:srgbClr val="0066FF">
                  <a:gamma/>
                  <a:shade val="46275"/>
                  <a:invGamma/>
                </a:srgbClr>
              </a:gs>
            </a:gsLst>
            <a:lin ang="5400000" scaled="1"/>
          </a:gradFill>
          <a:ln w="19050">
            <a:solidFill>
              <a:schemeClr val="bg1"/>
            </a:solidFill>
            <a:round/>
            <a:headEnd/>
            <a:tailEnd/>
          </a:ln>
          <a:effectLst>
            <a:outerShdw dist="99190" dir="3011666" algn="ctr" rotWithShape="0">
              <a:srgbClr val="66CCFF">
                <a:alpha val="50000"/>
              </a:srgbClr>
            </a:outerShdw>
          </a:effectLst>
        </p:spPr>
        <p:txBody>
          <a:bodyPr wrap="none" lIns="90000" tIns="46800" rIns="90000" bIns="46800" anchor="ctr"/>
          <a:lstStyle/>
          <a:p>
            <a:pPr marL="192088">
              <a:lnSpc>
                <a:spcPct val="90000"/>
              </a:lnSpc>
            </a:pPr>
            <a:r>
              <a:rPr lang="en-US" altLang="ko-KR" sz="29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I.  </a:t>
            </a:r>
            <a:r>
              <a:rPr lang="ko-KR" altLang="en-US" sz="29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실적신고 및 시공능력평가 안내</a:t>
            </a:r>
            <a:endParaRPr lang="ko-KR" altLang="en-US" sz="29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1" name="Rectangle 1030"/>
          <p:cNvSpPr>
            <a:spLocks noChangeArrowheads="1"/>
          </p:cNvSpPr>
          <p:nvPr/>
        </p:nvSpPr>
        <p:spPr bwMode="auto">
          <a:xfrm>
            <a:off x="1936874" y="2852936"/>
            <a:ext cx="5659462" cy="2592287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6699FF"/>
            </a:solidFill>
            <a:miter lim="800000"/>
            <a:headEnd/>
            <a:tailEnd/>
          </a:ln>
          <a:effectLst>
            <a:prstShdw prst="shdw18" dist="17961" dir="13500000">
              <a:srgbClr val="6699FF">
                <a:gamma/>
                <a:shade val="60000"/>
                <a:invGamma/>
              </a:srgbClr>
            </a:prstShdw>
          </a:effectLst>
        </p:spPr>
        <p:txBody>
          <a:bodyPr anchor="ctr"/>
          <a:lstStyle/>
          <a:p>
            <a:pPr marL="457200" indent="-457200">
              <a:lnSpc>
                <a:spcPct val="200000"/>
              </a:lnSpc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en-US" altLang="ko-KR" sz="1800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2017</a:t>
            </a:r>
            <a:r>
              <a:rPr lang="ko-KR" altLang="en-US" sz="1800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년 시공능력평가 일정</a:t>
            </a:r>
            <a:endParaRPr lang="en-US" altLang="ko-KR" sz="1800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  <a:p>
            <a:pPr marL="457200" indent="-457200">
              <a:lnSpc>
                <a:spcPct val="200000"/>
              </a:lnSpc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en-US" altLang="ko-KR" sz="1800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2017</a:t>
            </a:r>
            <a:r>
              <a:rPr lang="ko-KR" altLang="en-US" sz="1800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년 시공능력평가 관련 개정내용</a:t>
            </a:r>
            <a:endParaRPr lang="en-US" altLang="ko-KR" sz="1800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  <a:p>
            <a:pPr marL="457200" indent="-457200">
              <a:lnSpc>
                <a:spcPct val="200000"/>
              </a:lnSpc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ko-KR" altLang="en-US" sz="1800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건설기술개발비 관련 변경사항</a:t>
            </a:r>
            <a:endParaRPr lang="en-US" altLang="ko-KR" sz="1800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  <a:p>
            <a:pPr marL="457200" indent="-457200">
              <a:lnSpc>
                <a:spcPct val="200000"/>
              </a:lnSpc>
              <a:spcAft>
                <a:spcPct val="40000"/>
              </a:spcAft>
              <a:buClr>
                <a:srgbClr val="003366"/>
              </a:buClr>
              <a:buFontTx/>
              <a:buAutoNum type="arabicPeriod"/>
            </a:pPr>
            <a:r>
              <a:rPr lang="ko-KR" altLang="en-US" dirty="0" smtClean="0">
                <a:solidFill>
                  <a:srgbClr val="004442"/>
                </a:solidFill>
                <a:latin typeface="HY울릉도M" pitchFamily="18" charset="-127"/>
                <a:ea typeface="HY울릉도M" pitchFamily="18" charset="-127"/>
              </a:rPr>
              <a:t>그 밖의 변경사항</a:t>
            </a:r>
            <a:endParaRPr lang="en-US" altLang="ko-KR" sz="1800" dirty="0" smtClean="0">
              <a:solidFill>
                <a:srgbClr val="004442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956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286322"/>
              </p:ext>
            </p:extLst>
          </p:nvPr>
        </p:nvGraphicFramePr>
        <p:xfrm>
          <a:off x="323528" y="1340768"/>
          <a:ext cx="8497888" cy="4793454"/>
        </p:xfrm>
        <a:graphic>
          <a:graphicData uri="http://schemas.openxmlformats.org/drawingml/2006/table">
            <a:tbl>
              <a:tblPr/>
              <a:tblGrid>
                <a:gridCol w="2520280"/>
                <a:gridCol w="2520280"/>
                <a:gridCol w="3457328"/>
              </a:tblGrid>
              <a:tr h="432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항  목</a:t>
                      </a:r>
                      <a:endParaRPr lang="ko-KR" altLang="en-US" sz="20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   분</a:t>
                      </a:r>
                      <a:endParaRPr lang="ko-KR" altLang="en-US" sz="20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  정</a:t>
                      </a:r>
                      <a:endParaRPr lang="ko-KR" altLang="en-US" sz="20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537433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실적신고</a:t>
                      </a:r>
                      <a:endParaRPr lang="ko-KR" altLang="en-US" sz="18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실적신고 홈페이지 오픈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2016.12.26(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월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 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예정</a:t>
                      </a:r>
                      <a:endParaRPr lang="en-US" altLang="ko-KR" sz="1600" b="1" dirty="0" smtClean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  <a:p>
                      <a:pPr marL="0" marR="635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rgbClr val="0066FF"/>
                          </a:solidFill>
                          <a:effectLst/>
                          <a:latin typeface="바탕" panose="02030600000101010101" pitchFamily="18" charset="-127"/>
                          <a:ea typeface="바탕" panose="02030600000101010101" pitchFamily="18" charset="-127"/>
                        </a:rPr>
                        <a:t>정확한 일시는 실적신고 홈페이지에서 확인</a:t>
                      </a:r>
                      <a:endParaRPr lang="ko-KR" altLang="en-US" sz="1200" b="1" dirty="0">
                        <a:solidFill>
                          <a:srgbClr val="0066FF"/>
                        </a:solidFill>
                        <a:effectLst/>
                        <a:latin typeface="바탕" panose="02030600000101010101" pitchFamily="18" charset="-127"/>
                        <a:ea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공사실적 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(1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차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2017.2.1(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수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 ~ 2.15(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수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재무제표 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(2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차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2017.4.3(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월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 ~ 4.17(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월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81">
                <a:tc rowSpan="3">
                  <a:txBody>
                    <a:bodyPr/>
                    <a:lstStyle/>
                    <a:p>
                      <a:pPr marL="12700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평가결과 확인 </a:t>
                      </a:r>
                      <a:endParaRPr lang="en-US" altLang="ko-KR" sz="1800" b="1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12700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및</a:t>
                      </a:r>
                      <a:endParaRPr lang="en-US" altLang="ko-KR" sz="1800" b="1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12700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이의 신청</a:t>
                      </a:r>
                      <a:endParaRPr lang="ko-KR" altLang="en-US" sz="1800" b="1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공사실적 평가결과 확인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2017.5.15 ~ 19 (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예정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경영상태 평가결과 확인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2017.6.12 ~ 16 (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예정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시공능력 평가요소 확인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2017.7.3 ~ 7 (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예정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81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증명발급 개시</a:t>
                      </a:r>
                      <a:endParaRPr lang="ko-KR" altLang="en-US" sz="18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공사실적 증명발급 개시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2017.6.1 (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예정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81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5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재무상태 증명발급 개시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2017.7.1 (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예정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1" dirty="0" err="1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시공능력평가액</a:t>
                      </a:r>
                      <a:r>
                        <a:rPr lang="ko-KR" altLang="en-US" sz="18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 공시</a:t>
                      </a:r>
                      <a:endParaRPr lang="ko-KR" altLang="en-US" sz="18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2017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년도 시공능력 공시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2017.7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월말 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(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예정</a:t>
                      </a:r>
                      <a:r>
                        <a:rPr lang="en-US" altLang="ko-KR" sz="16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직사각형 17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1. 2017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년 시공능력평가 일</a:t>
            </a:r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정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                                              </a:t>
            </a:r>
            <a:endParaRPr lang="ko-KR" altLang="en-U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9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67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5</a:t>
            </a:fld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2. 2017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년</a:t>
            </a: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시공능력평가 관련 개정내용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1" name="AutoShape 107"/>
          <p:cNvSpPr>
            <a:spLocks noChangeArrowheads="1"/>
          </p:cNvSpPr>
          <p:nvPr/>
        </p:nvSpPr>
        <p:spPr bwMode="auto">
          <a:xfrm>
            <a:off x="726380" y="1248033"/>
            <a:ext cx="370160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2" name="Text Box 99"/>
          <p:cNvSpPr txBox="1">
            <a:spLocks noChangeArrowheads="1"/>
          </p:cNvSpPr>
          <p:nvPr/>
        </p:nvSpPr>
        <p:spPr bwMode="auto">
          <a:xfrm>
            <a:off x="788294" y="1259468"/>
            <a:ext cx="3495674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err="1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경영평가액</a:t>
            </a:r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 산정기준 변경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3" name="AutoShape 109"/>
          <p:cNvSpPr>
            <a:spLocks noChangeArrowheads="1"/>
          </p:cNvSpPr>
          <p:nvPr/>
        </p:nvSpPr>
        <p:spPr bwMode="auto">
          <a:xfrm flipH="1">
            <a:off x="4527674" y="1248033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0"/>
          <p:cNvSpPr>
            <a:spLocks noChangeArrowheads="1"/>
          </p:cNvSpPr>
          <p:nvPr/>
        </p:nvSpPr>
        <p:spPr bwMode="auto">
          <a:xfrm>
            <a:off x="550168" y="1248033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1"/>
          <p:cNvSpPr>
            <a:spLocks noChangeArrowheads="1"/>
          </p:cNvSpPr>
          <p:nvPr/>
        </p:nvSpPr>
        <p:spPr bwMode="auto">
          <a:xfrm flipH="1">
            <a:off x="4788024" y="1248033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2"/>
          <p:cNvSpPr>
            <a:spLocks noChangeArrowheads="1"/>
          </p:cNvSpPr>
          <p:nvPr/>
        </p:nvSpPr>
        <p:spPr bwMode="auto">
          <a:xfrm>
            <a:off x="424756" y="1248033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" name="AutoShape 113"/>
          <p:cNvSpPr>
            <a:spLocks noChangeArrowheads="1"/>
          </p:cNvSpPr>
          <p:nvPr/>
        </p:nvSpPr>
        <p:spPr bwMode="auto">
          <a:xfrm>
            <a:off x="5002337" y="1248033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68206" y="4583472"/>
            <a:ext cx="577600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dirty="0" smtClean="0"/>
              <a:t>경영평점 또는 </a:t>
            </a:r>
            <a:r>
              <a:rPr lang="ko-KR" altLang="en-US" dirty="0"/>
              <a:t>실질자본금 </a:t>
            </a:r>
            <a:r>
              <a:rPr lang="ko-KR" altLang="en-US" dirty="0" smtClean="0"/>
              <a:t>마이너스 업체의 평가방법 변경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35896" y="2132856"/>
            <a:ext cx="2808312" cy="5218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 smtClean="0"/>
              <a:t>방법 변경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2960946"/>
            <a:ext cx="2808311" cy="52188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 smtClean="0"/>
              <a:t>산정기준일 일원화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35696" y="3789040"/>
            <a:ext cx="4608512" cy="52188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 err="1" smtClean="0"/>
              <a:t>종결시</a:t>
            </a:r>
            <a:r>
              <a:rPr lang="ko-KR" altLang="en-US" dirty="0" smtClean="0"/>
              <a:t> </a:t>
            </a:r>
            <a:r>
              <a:rPr lang="ko-KR" altLang="en-US" dirty="0"/>
              <a:t>재평가 </a:t>
            </a:r>
            <a:r>
              <a:rPr lang="ko-KR" altLang="en-US" dirty="0" smtClean="0"/>
              <a:t>가능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308303" y="4583471"/>
            <a:ext cx="1440160" cy="646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ko-KR" altLang="en-US" dirty="0" smtClean="0"/>
              <a:t>별표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330306" y="2132855"/>
            <a:ext cx="1418157" cy="52188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en-US" altLang="ko-KR" dirty="0" smtClean="0"/>
              <a:t>§23</a:t>
            </a:r>
            <a:r>
              <a:rPr lang="ko-KR" altLang="en-US" dirty="0" smtClean="0"/>
              <a:t> ⑦</a:t>
            </a:r>
            <a:r>
              <a:rPr lang="en-US" altLang="ko-KR" dirty="0" smtClean="0"/>
              <a:t>, </a:t>
            </a:r>
            <a:r>
              <a:rPr lang="ko-KR" altLang="en-US" dirty="0" smtClean="0"/>
              <a:t>⑧</a:t>
            </a:r>
            <a:endParaRPr lang="ko-KR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330307" y="2960945"/>
            <a:ext cx="1418156" cy="52188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en-US" altLang="ko-KR" dirty="0" smtClean="0"/>
              <a:t>§</a:t>
            </a:r>
            <a:r>
              <a:rPr lang="en-US" altLang="ko-KR" dirty="0"/>
              <a:t>23</a:t>
            </a:r>
            <a:r>
              <a:rPr lang="ko-KR" altLang="en-US" dirty="0"/>
              <a:t> ⑦ </a:t>
            </a:r>
            <a:r>
              <a:rPr lang="en-US" altLang="ko-KR" dirty="0"/>
              <a:t>2.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330307" y="3789039"/>
            <a:ext cx="1418156" cy="52188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en-US" altLang="ko-KR" dirty="0" smtClean="0"/>
              <a:t>§</a:t>
            </a:r>
            <a:r>
              <a:rPr lang="en-US" altLang="ko-KR" dirty="0"/>
              <a:t>23</a:t>
            </a:r>
            <a:r>
              <a:rPr lang="ko-KR" altLang="en-US" dirty="0"/>
              <a:t> ⑨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68207" y="2132855"/>
            <a:ext cx="1167489" cy="21780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dirty="0" smtClean="0"/>
              <a:t>회생절차 </a:t>
            </a:r>
            <a:endParaRPr lang="en-US" altLang="ko-KR" dirty="0" smtClean="0"/>
          </a:p>
          <a:p>
            <a:pPr algn="ctr">
              <a:lnSpc>
                <a:spcPct val="250000"/>
              </a:lnSpc>
            </a:pPr>
            <a:r>
              <a:rPr lang="ko-KR" altLang="en-US" dirty="0" smtClean="0"/>
              <a:t>및 </a:t>
            </a:r>
            <a:endParaRPr lang="en-US" altLang="ko-KR" dirty="0" smtClean="0"/>
          </a:p>
          <a:p>
            <a:pPr algn="ctr">
              <a:lnSpc>
                <a:spcPct val="250000"/>
              </a:lnSpc>
            </a:pPr>
            <a:r>
              <a:rPr lang="ko-KR" altLang="en-US" dirty="0" smtClean="0"/>
              <a:t>워크아웃</a:t>
            </a:r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544216" y="2139586"/>
            <a:ext cx="642076" cy="521881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dirty="0" smtClean="0"/>
              <a:t>·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·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·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·</a:t>
            </a:r>
            <a:r>
              <a:rPr lang="en-US" altLang="ko-KR" sz="1400" dirty="0"/>
              <a:t> ·</a:t>
            </a:r>
            <a:endParaRPr lang="ko-KR" alt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6544216" y="2960795"/>
            <a:ext cx="642076" cy="521881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dirty="0" smtClean="0"/>
              <a:t>·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·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·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·</a:t>
            </a:r>
            <a:r>
              <a:rPr lang="en-US" altLang="ko-KR" sz="1400" dirty="0"/>
              <a:t> ·</a:t>
            </a:r>
            <a:endParaRPr lang="ko-KR" alt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6544216" y="3789038"/>
            <a:ext cx="642076" cy="521881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dirty="0" smtClean="0"/>
              <a:t>·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·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·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·</a:t>
            </a:r>
            <a:r>
              <a:rPr lang="en-US" altLang="ko-KR" sz="1400" dirty="0"/>
              <a:t> ·</a:t>
            </a:r>
            <a:endParaRPr lang="ko-KR" alt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6566220" y="4507196"/>
            <a:ext cx="642076" cy="72260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dirty="0" smtClean="0"/>
              <a:t>·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·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·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·</a:t>
            </a:r>
            <a:r>
              <a:rPr lang="en-US" altLang="ko-KR" sz="1400" dirty="0"/>
              <a:t> ·</a:t>
            </a:r>
            <a:endParaRPr lang="ko-KR" alt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1835696" y="2132856"/>
            <a:ext cx="1800200" cy="134997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dirty="0" smtClean="0"/>
              <a:t>업체의</a:t>
            </a:r>
            <a:endParaRPr lang="en-US" altLang="ko-KR" dirty="0" smtClean="0"/>
          </a:p>
          <a:p>
            <a:pPr algn="ctr">
              <a:lnSpc>
                <a:spcPct val="150000"/>
              </a:lnSpc>
            </a:pPr>
            <a:r>
              <a:rPr lang="ko-KR" altLang="en-US" dirty="0" smtClean="0"/>
              <a:t> 시공능력</a:t>
            </a:r>
            <a:endParaRPr lang="en-US" altLang="ko-KR" dirty="0" smtClean="0"/>
          </a:p>
          <a:p>
            <a:pPr algn="ctr">
              <a:lnSpc>
                <a:spcPct val="150000"/>
              </a:lnSpc>
            </a:pPr>
            <a:r>
              <a:rPr lang="ko-KR" altLang="en-US" dirty="0" smtClean="0"/>
              <a:t>재평가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4513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6</a:t>
            </a:fld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2. 2017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년</a:t>
            </a: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시공능력평가 관련 개정내용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23528" y="98072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건설산업기본법 시행규칙 제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23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조 제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7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항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제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8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항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제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9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항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(2016.6.13 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개정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)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478534"/>
              </p:ext>
            </p:extLst>
          </p:nvPr>
        </p:nvGraphicFramePr>
        <p:xfrm>
          <a:off x="683568" y="1484784"/>
          <a:ext cx="7848874" cy="460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3240361"/>
                <a:gridCol w="324036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구분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후</a:t>
                      </a:r>
                      <a:endParaRPr lang="ko-KR" altLang="en-US" dirty="0"/>
                    </a:p>
                  </a:txBody>
                  <a:tcPr/>
                </a:tc>
              </a:tr>
              <a:tr h="41656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법 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항에 따른 공시 이후 시공능력의 평가를 받은 건설업자가 다음 각호의 어느 하나에 해당하게 된 경우 해당 건설업자의 시공능력은 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 및 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항에 따라 재평가할 수 있다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 경우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초과한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경영평가액은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으로 한다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fontAlgn="base" latinLnBrk="1">
                        <a:buAutoNum type="arabicPeriod"/>
                      </a:pP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부도가 발생한 경우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fontAlgn="base" latinLnBrk="1">
                        <a:buAutoNum type="arabicPeriod"/>
                      </a:pP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「채무자 회생 및 파산에 관한 법률」에 따른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회생계획인가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를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받은 경우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「기업구조조정 촉진법」에 따른 공동관리절차가 개시되는 경우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------------------------------------------------------------------------------------------------------------------------------------------------------------------------------------------------------------------------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경영평가액은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공사실적평가액의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분의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 해당하는 금액을 뺀 금액으로 한다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fontAlgn="base" latinLnBrk="1">
                        <a:buAutoNum type="arabicPeriod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좌 동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42900" indent="-342900" fontAlgn="base" latinLnBrk="1">
                        <a:buAutoNum type="arabicPeriod"/>
                      </a:pP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「채무자 회생 및 파산에 관한 법률」에 따른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회생절차개시의</a:t>
                      </a:r>
                      <a:endParaRPr lang="en-US" altLang="ko-KR" sz="1600" b="1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결정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받은 경우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좌 동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632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7</a:t>
            </a:fld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2. 2017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년</a:t>
            </a: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시공능력평가 관련 개정내용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23528" y="98072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건설산업기본법 시행규칙 제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23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조 제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7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항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제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8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항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제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9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항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(2016.6.13 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개정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)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8312"/>
              </p:ext>
            </p:extLst>
          </p:nvPr>
        </p:nvGraphicFramePr>
        <p:xfrm>
          <a:off x="683568" y="1484784"/>
          <a:ext cx="7848874" cy="4601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3240361"/>
                <a:gridCol w="324036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구분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후</a:t>
                      </a:r>
                      <a:endParaRPr lang="ko-KR" altLang="en-US" dirty="0"/>
                    </a:p>
                  </a:txBody>
                  <a:tcPr/>
                </a:tc>
              </a:tr>
              <a:tr h="20054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법 제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조제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항에 따라 국토교통부장관에게 시공능력의 평가를 신청한 건설업자가 해당 연도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월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일부터 시공능력의 공시일 전까지 제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 각 호의 어느 하나에 해당하는 경우 해당 건설업자의 </a:t>
                      </a:r>
                      <a:r>
                        <a:rPr lang="ko-KR" altLang="en-US" sz="14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경영평가액이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이하일 때에는 그 금액을 적용하여 산정하고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0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초과할 때에는 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으로 한다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-------------------------------------------------------------------------------------------------------------------------------------------------------------------------------------------------------------------- </a:t>
                      </a:r>
                      <a:r>
                        <a:rPr lang="ko-KR" altLang="en-US" sz="14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경영평가액은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</a:t>
                      </a:r>
                      <a:r>
                        <a:rPr lang="ko-KR" altLang="en-US" sz="14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공사실적평가액의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분의 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 해당하는 금액을 뺀 금액으로 한다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0828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신설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endParaRPr lang="ko-KR" alt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 또는 제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항에 따라 시공능력을 </a:t>
                      </a:r>
                      <a:r>
                        <a:rPr lang="ko-KR" altLang="en-US" sz="14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재평가받은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건설업자가 다음 각 호의 어느 하나에 해당하게 된 경우에는 제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 및 제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항에 따라 해당 건설업자의 시공능력을 재평가할 수 있다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「채무자 회생 및 파산에 관한 법률」 제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283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조에 따라 법원으로부터 회생절차종결의 결정을 받은 경우</a:t>
                      </a:r>
                      <a:endParaRPr lang="ko-KR" alt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「기업구조조정 촉진법」제</a:t>
                      </a:r>
                      <a:r>
                        <a:rPr lang="en-US" altLang="ko-KR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ko-KR" altLang="en-US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조에 따라 공동관리절차가 종료된 경우</a:t>
                      </a:r>
                      <a:endParaRPr lang="ko-KR" alt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96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8</a:t>
            </a:fld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2. 2017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년</a:t>
            </a: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시공능력평가 관련 개정내용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23528" y="98072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건설산업기본법 시행규칙 별표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1(2016.6.13 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개정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)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308433"/>
              </p:ext>
            </p:extLst>
          </p:nvPr>
        </p:nvGraphicFramePr>
        <p:xfrm>
          <a:off x="683568" y="1484784"/>
          <a:ext cx="7848874" cy="4644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3240361"/>
                <a:gridCol w="324036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구분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후</a:t>
                      </a:r>
                      <a:endParaRPr lang="ko-KR" altLang="en-US" dirty="0"/>
                    </a:p>
                  </a:txBody>
                  <a:tcPr/>
                </a:tc>
              </a:tr>
              <a:tr h="565264">
                <a:tc>
                  <a:txBody>
                    <a:bodyPr/>
                    <a:lstStyle/>
                    <a:p>
                      <a:pPr fontAlgn="base" latinLnBrk="0"/>
                      <a:endParaRPr lang="ko-KR" alt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실질자본금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경영평점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×80/100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---------------------------------------------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429360">
                <a:tc>
                  <a:txBody>
                    <a:bodyPr/>
                    <a:lstStyle/>
                    <a:p>
                      <a:pPr fontAlgn="base" latinLnBrk="0"/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호나목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위의 </a:t>
                      </a: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산식중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실질자본금은 총자산에서 </a:t>
                      </a: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총부채를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뺀 금액으로 하며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실질자본금이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미만일 경우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경영평가액은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마이너스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 되도록 평가한다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다만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후 </a:t>
                      </a: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략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--------------------------------------------------------------------------, 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삭 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, 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후 </a:t>
                      </a: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략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224136">
                <a:tc>
                  <a:txBody>
                    <a:bodyPr/>
                    <a:lstStyle/>
                    <a:p>
                      <a:pPr fontAlgn="base" latinLnBrk="0"/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호나목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신설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위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경영평가액의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산식 중 실질자본금이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초과하는 때의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경영평가액은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다음의 방법에 따라 산정한다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041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호나목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(2) (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다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경영평점이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미만일 경우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경영평가액은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마이너스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 되도록 평가한다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및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 따라 산정한 경영평점이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미만일 때에는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경영평가액을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으로 한다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261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9</a:t>
            </a:fld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2. 2017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년</a:t>
            </a: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시공능력평가 관련 개정내용</a:t>
            </a:r>
            <a:endParaRPr lang="ko-KR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527145"/>
              </p:ext>
            </p:extLst>
          </p:nvPr>
        </p:nvGraphicFramePr>
        <p:xfrm>
          <a:off x="683568" y="1484784"/>
          <a:ext cx="7848874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3240361"/>
                <a:gridCol w="324036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구분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개정 후</a:t>
                      </a:r>
                      <a:endParaRPr lang="ko-KR" altLang="en-US" dirty="0"/>
                    </a:p>
                  </a:txBody>
                  <a:tcPr/>
                </a:tc>
              </a:tr>
              <a:tr h="4165664">
                <a:tc>
                  <a:txBody>
                    <a:bodyPr/>
                    <a:lstStyle/>
                    <a:p>
                      <a:pPr fontAlgn="base" latinLnBrk="0"/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호나목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(2) (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라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신설 </a:t>
                      </a: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endParaRPr lang="ko-KR" altLang="en-US" sz="16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부터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다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에도 불구하고 다음의 어느 하나에 해당하는 경우의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경영평가액은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경영평점이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을 초과하는 때에는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으로 하고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0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미만인때에는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</a:t>
                      </a:r>
                      <a:r>
                        <a:rPr lang="ko-KR" altLang="en-US" sz="1600" b="1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공사실적평가액의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분의 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 해당하는 금액을 뺀 금액으로 한다</a:t>
                      </a:r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endParaRPr lang="en-US" altLang="ko-KR" sz="1600" b="1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「채무자 회생 및 파산에 관한 법률」에 따른 회생절차가 진행 중이거나 회생계획을 수행 중인 경우</a:t>
                      </a:r>
                      <a:endParaRPr lang="ko-KR" altLang="en-US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endParaRPr lang="en-US" altLang="ko-KR" sz="1600" b="1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</a:t>
                      </a:r>
                      <a:r>
                        <a:rPr lang="ko-KR" altLang="en-US" sz="1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「기업구조조정 촉진법」에 따른 공동관리절차가 진행 중인 경우</a:t>
                      </a:r>
                      <a:endParaRPr lang="ko-KR" altLang="en-US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323528" y="98072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건설산업기본법 시행규칙 별표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1(2016.6.13 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개정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)</a:t>
            </a:r>
            <a:endParaRPr lang="ko-KR" altLang="en-US" sz="2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394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16541</TotalTime>
  <Words>2065</Words>
  <Application>Microsoft Office PowerPoint</Application>
  <PresentationFormat>화면 슬라이드 쇼(4:3)</PresentationFormat>
  <Paragraphs>482</Paragraphs>
  <Slides>26</Slides>
  <Notes>25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8" baseType="lpstr">
      <vt:lpstr>Office 테마</vt:lpstr>
      <vt:lpstr>클립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김영우</dc:creator>
  <cp:lastModifiedBy>USER</cp:lastModifiedBy>
  <cp:revision>233</cp:revision>
  <cp:lastPrinted>2016-12-15T08:35:42Z</cp:lastPrinted>
  <dcterms:created xsi:type="dcterms:W3CDTF">2013-11-19T04:05:27Z</dcterms:created>
  <dcterms:modified xsi:type="dcterms:W3CDTF">2016-12-21T02:49:09Z</dcterms:modified>
</cp:coreProperties>
</file>