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3"/>
  </p:notesMasterIdLst>
  <p:sldIdLst>
    <p:sldId id="261" r:id="rId2"/>
  </p:sldIdLst>
  <p:sldSz cx="7775575" cy="10907713"/>
  <p:notesSz cx="6807200" cy="99393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8E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8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0"/>
            <a:ext cx="2949786" cy="498693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2021/11/5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8213" y="1241425"/>
            <a:ext cx="23907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9" tIns="45785" rIns="91569" bIns="4578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569" tIns="45785" rIns="91569" bIns="4578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2949786" cy="498692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9"/>
            <a:ext cx="2949786" cy="498692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4752"/>
            <a:ext cx="7795210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332" y="493539"/>
            <a:ext cx="6443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공사장 수도계량기 동파책임 강화</a:t>
            </a:r>
            <a:endParaRPr lang="en-US" sz="3600" dirty="0">
              <a:latin typeface="08서울남산체 EB" panose="02020603020101020101" pitchFamily="18" charset="-127"/>
              <a:ea typeface="08서울남산체 EB" panose="0202060302010102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3626" y="1378120"/>
            <a:ext cx="71672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spc="-150" dirty="0">
                <a:solidFill>
                  <a:srgbClr val="008F8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수도계량기가 노출 또는 </a:t>
            </a:r>
            <a:r>
              <a:rPr lang="ko-KR" altLang="en-US" sz="2800" spc="-150" dirty="0" err="1">
                <a:solidFill>
                  <a:srgbClr val="008F8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보호통</a:t>
            </a:r>
            <a:r>
              <a:rPr lang="ko-KR" altLang="en-US" sz="2800" spc="-150" dirty="0">
                <a:solidFill>
                  <a:srgbClr val="008F8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 훼손으로 동파되면 </a:t>
            </a:r>
            <a:r>
              <a:rPr lang="ko-KR" altLang="en-US" sz="2800" spc="-150" dirty="0" err="1" smtClean="0">
                <a:solidFill>
                  <a:srgbClr val="008F8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변상금</a:t>
            </a:r>
            <a:r>
              <a:rPr lang="ko-KR" altLang="en-US" sz="2800" spc="-150" dirty="0" smtClean="0">
                <a:solidFill>
                  <a:srgbClr val="008F8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 ∙ 과태료가 </a:t>
            </a:r>
            <a:r>
              <a:rPr lang="ko-KR" altLang="en-US" sz="2800" spc="-150" dirty="0">
                <a:solidFill>
                  <a:srgbClr val="008F8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부과될 수 있습니다 </a:t>
            </a:r>
            <a:r>
              <a:rPr lang="en-US" altLang="ko-KR" sz="2800" spc="-150" dirty="0">
                <a:solidFill>
                  <a:srgbClr val="008F8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!</a:t>
            </a:r>
            <a:endParaRPr lang="en-US" sz="2800" spc="-150" dirty="0">
              <a:solidFill>
                <a:srgbClr val="008F8E"/>
              </a:solidFill>
              <a:latin typeface="08서울남산체 EB" panose="02020603020101020101" pitchFamily="18" charset="-127"/>
              <a:ea typeface="08서울남산체 EB" panose="02020603020101020101" pitchFamily="18" charset="-127"/>
            </a:endParaRPr>
          </a:p>
        </p:txBody>
      </p:sp>
      <p:pic>
        <p:nvPicPr>
          <p:cNvPr id="1028" name="Picture 4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2" y="5115646"/>
            <a:ext cx="2509169" cy="85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022567" y="4956312"/>
            <a:ext cx="4397577" cy="113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ko-KR" altLang="en-US" sz="1600" b="1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수도계량기를 무단으로 철거∙이설</a:t>
            </a:r>
            <a:endParaRPr lang="ja-JP" altLang="en-US" sz="1600" b="1" dirty="0">
              <a:solidFill>
                <a:srgbClr val="008F8E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altLang="ja-JP" sz="1350" dirty="0" smtClean="0">
                <a:latin typeface="MS PGothic" pitchFamily="34" charset="-128"/>
                <a:ea typeface="MS PGothic" pitchFamily="34" charset="-128"/>
              </a:rPr>
              <a:t>&lt;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서울시 수도조례 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44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조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&gt;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        과태료 가정용 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15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만원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, 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기타업종 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만원 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3" y="6480570"/>
            <a:ext cx="6840000" cy="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87169" y="5243946"/>
            <a:ext cx="232427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ko-KR" altLang="en-US" sz="3100" dirty="0" smtClean="0">
                <a:solidFill>
                  <a:schemeClr val="bg1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과태료 부과</a:t>
            </a:r>
            <a:endParaRPr lang="en-US" sz="1360" dirty="0">
              <a:solidFill>
                <a:schemeClr val="bg1"/>
              </a:solidFill>
              <a:latin typeface="08서울남산체 EB" panose="02020603020101020101" pitchFamily="18" charset="-127"/>
              <a:ea typeface="08서울남산체 EB" panose="02020603020101020101" pitchFamily="18" charset="-127"/>
            </a:endParaRPr>
          </a:p>
        </p:txBody>
      </p:sp>
      <p:pic>
        <p:nvPicPr>
          <p:cNvPr id="28" name="Picture 4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2" y="7072763"/>
            <a:ext cx="2509169" cy="85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022568" y="6943487"/>
            <a:ext cx="4397576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ko-KR" altLang="en-US" sz="1600" b="1" spc="-15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수도계량기 노출 또는 </a:t>
            </a:r>
            <a:r>
              <a:rPr lang="ko-KR" altLang="en-US" sz="1600" b="1" spc="-150" dirty="0" err="1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보호통</a:t>
            </a:r>
            <a:r>
              <a:rPr lang="ko-KR" altLang="en-US" sz="1600" b="1" spc="-15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 훼손으로 계량기 동파</a:t>
            </a:r>
            <a:endParaRPr lang="ja-JP" altLang="en-US" sz="1600" b="1" spc="-150" dirty="0">
              <a:solidFill>
                <a:srgbClr val="008F8E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50000"/>
              </a:lnSpc>
              <a:spcBef>
                <a:spcPts val="100"/>
              </a:spcBef>
            </a:pPr>
            <a:r>
              <a:rPr lang="en-US" altLang="ja-JP" sz="1350" dirty="0" smtClean="0">
                <a:latin typeface="MS PGothic" pitchFamily="34" charset="-128"/>
                <a:ea typeface="MS PGothic" pitchFamily="34" charset="-128"/>
              </a:rPr>
              <a:t>&lt;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서울시 수도조례 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42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조 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’19. 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5.16. 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개정</a:t>
            </a:r>
            <a:r>
              <a:rPr lang="en-US" altLang="ko-KR" sz="1350" dirty="0" smtClean="0">
                <a:latin typeface="MS PGothic" pitchFamily="34" charset="-128"/>
                <a:ea typeface="MS PGothic" pitchFamily="34" charset="-128"/>
              </a:rPr>
              <a:t>&gt;</a:t>
            </a:r>
          </a:p>
          <a:p>
            <a:pPr>
              <a:lnSpc>
                <a:spcPct val="150000"/>
              </a:lnSpc>
              <a:spcBef>
                <a:spcPts val="100"/>
              </a:spcBef>
            </a:pPr>
            <a:r>
              <a:rPr lang="en-US" altLang="ja-JP" sz="135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ja-JP" sz="1350" dirty="0" smtClean="0">
                <a:latin typeface="MS PGothic" pitchFamily="34" charset="-128"/>
                <a:ea typeface="MS PGothic" pitchFamily="34" charset="-128"/>
              </a:rPr>
              <a:t>         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수도계량기 및 </a:t>
            </a:r>
            <a:r>
              <a:rPr lang="ko-KR" altLang="en-US" sz="1350" dirty="0" err="1" smtClean="0">
                <a:latin typeface="MS PGothic" pitchFamily="34" charset="-128"/>
                <a:ea typeface="MS PGothic" pitchFamily="34" charset="-128"/>
              </a:rPr>
              <a:t>보호통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 대금과 </a:t>
            </a:r>
            <a:r>
              <a:rPr lang="ko-KR" altLang="en-US" sz="1350" dirty="0" smtClean="0">
                <a:latin typeface="MS PGothic" pitchFamily="34" charset="-128"/>
                <a:ea typeface="MS PGothic" pitchFamily="34" charset="-128"/>
              </a:rPr>
              <a:t>설치비용 등</a:t>
            </a:r>
            <a:endParaRPr lang="en-US" altLang="ko-KR" sz="1350" dirty="0" smtClean="0"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50000"/>
              </a:lnSpc>
              <a:spcBef>
                <a:spcPts val="100"/>
              </a:spcBef>
            </a:pPr>
            <a:r>
              <a:rPr lang="en-US" sz="135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sz="1350" dirty="0" smtClean="0">
                <a:latin typeface="MS PGothic" pitchFamily="34" charset="-128"/>
                <a:ea typeface="MS PGothic" pitchFamily="34" charset="-128"/>
              </a:rPr>
              <a:t>         </a:t>
            </a:r>
            <a:r>
              <a:rPr lang="en-US" sz="13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★ </a:t>
            </a:r>
            <a:r>
              <a:rPr lang="ko-KR" altLang="en-US" sz="13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계량기 구경과 업종에 따라 </a:t>
            </a:r>
            <a:r>
              <a:rPr lang="ko-KR" altLang="en-US" sz="1350" dirty="0" err="1" smtClean="0">
                <a:latin typeface="굴림" panose="020B0600000101010101" pitchFamily="50" charset="-127"/>
                <a:ea typeface="굴림" panose="020B0600000101010101" pitchFamily="50" charset="-127"/>
              </a:rPr>
              <a:t>변상금</a:t>
            </a:r>
            <a:r>
              <a:rPr lang="ko-KR" altLang="en-US" sz="135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다름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3" y="8503550"/>
            <a:ext cx="68400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19325" y="7209431"/>
            <a:ext cx="247421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ko-KR" altLang="en-US" sz="3100" dirty="0" err="1" smtClean="0">
                <a:solidFill>
                  <a:schemeClr val="bg1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변상금</a:t>
            </a:r>
            <a:r>
              <a:rPr lang="ko-KR" altLang="en-US" sz="3100" dirty="0" smtClean="0">
                <a:solidFill>
                  <a:schemeClr val="bg1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 부과</a:t>
            </a:r>
            <a:endParaRPr lang="en-US" sz="1360" dirty="0">
              <a:solidFill>
                <a:schemeClr val="bg1"/>
              </a:solidFill>
              <a:latin typeface="08서울남산체 EB" panose="02020603020101020101" pitchFamily="18" charset="-127"/>
              <a:ea typeface="08서울남산체 EB" panose="02020603020101020101" pitchFamily="18" charset="-127"/>
            </a:endParaRPr>
          </a:p>
        </p:txBody>
      </p:sp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3" y="9786444"/>
            <a:ext cx="6840000" cy="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793430" y="8857176"/>
            <a:ext cx="7110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HGPSoeiKakugothicUB" pitchFamily="34" charset="-128"/>
                <a:ea typeface="HGPSoeiKakugothicUB" pitchFamily="34" charset="-128"/>
              </a:rPr>
              <a:t>한파 시 공사를 중단하는 경우 수도계량기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HGPSoeiKakugothicUB" pitchFamily="34" charset="-128"/>
                <a:ea typeface="HGPSoeiKakugothicUB" pitchFamily="34" charset="-128"/>
              </a:rPr>
              <a:t>인입측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HGPSoeiKakugothicUB" pitchFamily="34" charset="-128"/>
                <a:ea typeface="HGPSoeiKakugothicUB" pitchFamily="34" charset="-128"/>
              </a:rPr>
              <a:t> 밸브를 닫고 배관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HGPSoeiKakugothicUB" pitchFamily="34" charset="-128"/>
                <a:ea typeface="HGPSoeiKakugothicUB" pitchFamily="34" charset="-128"/>
              </a:rPr>
              <a:t>연결부와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HGPSoeiKakugothicUB" pitchFamily="34" charset="-128"/>
                <a:ea typeface="HGPSoeiKakugothicUB" pitchFamily="34" charset="-128"/>
              </a:rPr>
              <a:t> 계량기를 분리한 다음 수도계량기 내부 물을 비워주세요</a:t>
            </a:r>
            <a:endParaRPr lang="en-US" sz="1350" b="1" dirty="0">
              <a:solidFill>
                <a:schemeClr val="accent1">
                  <a:lumMod val="75000"/>
                </a:schemeClr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0937" y="10233331"/>
            <a:ext cx="6016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ko-KR" altLang="en-US" sz="2800" b="1" dirty="0" smtClean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수도사업소</a:t>
            </a:r>
            <a:r>
              <a:rPr lang="ja-JP" altLang="en-US" sz="2800" b="1" dirty="0" smtClean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 </a:t>
            </a:r>
            <a:r>
              <a:rPr lang="ja-JP" altLang="en-US" sz="2400" b="1" dirty="0" smtClean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   </a:t>
            </a:r>
            <a:r>
              <a:rPr lang="en-US" altLang="ja-JP" sz="2400" b="1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  </a:t>
            </a:r>
            <a:r>
              <a:rPr lang="en-US" altLang="ja-JP" sz="2400" dirty="0" smtClean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02-3146-0000</a:t>
            </a:r>
            <a:endParaRPr lang="en-US" sz="24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79"/>
          <a:stretch/>
        </p:blipFill>
        <p:spPr>
          <a:xfrm>
            <a:off x="88626" y="60377"/>
            <a:ext cx="1457341" cy="1317743"/>
          </a:xfrm>
          <a:prstGeom prst="rect">
            <a:avLst/>
          </a:prstGeom>
        </p:spPr>
      </p:pic>
      <p:pic>
        <p:nvPicPr>
          <p:cNvPr id="26" name="그림 25" descr="EMB000015b03cd6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3" r="17389" b="584"/>
          <a:stretch>
            <a:fillRect/>
          </a:stretch>
        </p:blipFill>
        <p:spPr bwMode="auto">
          <a:xfrm>
            <a:off x="559637" y="2890395"/>
            <a:ext cx="1742400" cy="1584000"/>
          </a:xfrm>
          <a:custGeom>
            <a:avLst/>
            <a:gdLst>
              <a:gd name="connsiteX0" fmla="*/ 867484 w 2065412"/>
              <a:gd name="connsiteY0" fmla="*/ 0 h 2050979"/>
              <a:gd name="connsiteX1" fmla="*/ 1197928 w 2065412"/>
              <a:gd name="connsiteY1" fmla="*/ 0 h 2050979"/>
              <a:gd name="connsiteX2" fmla="*/ 1240832 w 2065412"/>
              <a:gd name="connsiteY2" fmla="*/ 6548 h 2050979"/>
              <a:gd name="connsiteX3" fmla="*/ 2065412 w 2065412"/>
              <a:gd name="connsiteY3" fmla="*/ 1018273 h 2050979"/>
              <a:gd name="connsiteX4" fmla="*/ 1032706 w 2065412"/>
              <a:gd name="connsiteY4" fmla="*/ 2050979 h 2050979"/>
              <a:gd name="connsiteX5" fmla="*/ 0 w 2065412"/>
              <a:gd name="connsiteY5" fmla="*/ 1018273 h 2050979"/>
              <a:gd name="connsiteX6" fmla="*/ 824580 w 2065412"/>
              <a:gd name="connsiteY6" fmla="*/ 6548 h 205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5412" h="2050979">
                <a:moveTo>
                  <a:pt x="867484" y="0"/>
                </a:moveTo>
                <a:lnTo>
                  <a:pt x="1197928" y="0"/>
                </a:lnTo>
                <a:lnTo>
                  <a:pt x="1240832" y="6548"/>
                </a:lnTo>
                <a:cubicBezTo>
                  <a:pt x="1711419" y="102844"/>
                  <a:pt x="2065412" y="519219"/>
                  <a:pt x="2065412" y="1018273"/>
                </a:cubicBezTo>
                <a:cubicBezTo>
                  <a:pt x="2065412" y="1588621"/>
                  <a:pt x="1603054" y="2050979"/>
                  <a:pt x="1032706" y="2050979"/>
                </a:cubicBezTo>
                <a:cubicBezTo>
                  <a:pt x="462358" y="2050979"/>
                  <a:pt x="0" y="1588621"/>
                  <a:pt x="0" y="1018273"/>
                </a:cubicBezTo>
                <a:cubicBezTo>
                  <a:pt x="0" y="519219"/>
                  <a:pt x="353993" y="102844"/>
                  <a:pt x="824580" y="654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그림 37" descr="EMB000015b03cdc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5" t="1969" r="11520"/>
          <a:stretch>
            <a:fillRect/>
          </a:stretch>
        </p:blipFill>
        <p:spPr bwMode="auto">
          <a:xfrm>
            <a:off x="3043393" y="2890395"/>
            <a:ext cx="1742400" cy="1584000"/>
          </a:xfrm>
          <a:custGeom>
            <a:avLst/>
            <a:gdLst>
              <a:gd name="connsiteX0" fmla="*/ 1142592 w 2285184"/>
              <a:gd name="connsiteY0" fmla="*/ 0 h 2285183"/>
              <a:gd name="connsiteX1" fmla="*/ 2285184 w 2285184"/>
              <a:gd name="connsiteY1" fmla="*/ 1142592 h 2285183"/>
              <a:gd name="connsiteX2" fmla="*/ 1259415 w 2285184"/>
              <a:gd name="connsiteY2" fmla="*/ 2279285 h 2285183"/>
              <a:gd name="connsiteX3" fmla="*/ 1142612 w 2285184"/>
              <a:gd name="connsiteY3" fmla="*/ 2285183 h 2285183"/>
              <a:gd name="connsiteX4" fmla="*/ 1142572 w 2285184"/>
              <a:gd name="connsiteY4" fmla="*/ 2285183 h 2285183"/>
              <a:gd name="connsiteX5" fmla="*/ 1025769 w 2285184"/>
              <a:gd name="connsiteY5" fmla="*/ 2279285 h 2285183"/>
              <a:gd name="connsiteX6" fmla="*/ 0 w 2285184"/>
              <a:gd name="connsiteY6" fmla="*/ 1142592 h 2285183"/>
              <a:gd name="connsiteX7" fmla="*/ 1142592 w 2285184"/>
              <a:gd name="connsiteY7" fmla="*/ 0 h 2285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5184" h="2285183">
                <a:moveTo>
                  <a:pt x="1142592" y="0"/>
                </a:moveTo>
                <a:cubicBezTo>
                  <a:pt x="1773628" y="0"/>
                  <a:pt x="2285184" y="511556"/>
                  <a:pt x="2285184" y="1142592"/>
                </a:cubicBezTo>
                <a:cubicBezTo>
                  <a:pt x="2285184" y="1734189"/>
                  <a:pt x="1835574" y="2220773"/>
                  <a:pt x="1259415" y="2279285"/>
                </a:cubicBezTo>
                <a:lnTo>
                  <a:pt x="1142612" y="2285183"/>
                </a:lnTo>
                <a:lnTo>
                  <a:pt x="1142572" y="2285183"/>
                </a:lnTo>
                <a:lnTo>
                  <a:pt x="1025769" y="2279285"/>
                </a:lnTo>
                <a:cubicBezTo>
                  <a:pt x="449610" y="2220773"/>
                  <a:pt x="0" y="1734189"/>
                  <a:pt x="0" y="1142592"/>
                </a:cubicBezTo>
                <a:cubicBezTo>
                  <a:pt x="0" y="511556"/>
                  <a:pt x="511556" y="0"/>
                  <a:pt x="114259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그림 38" descr="EMB000015b03cd9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1" t="10814" r="22141" b="758"/>
          <a:stretch>
            <a:fillRect/>
          </a:stretch>
        </p:blipFill>
        <p:spPr bwMode="auto">
          <a:xfrm>
            <a:off x="5527149" y="2890395"/>
            <a:ext cx="1742400" cy="1584000"/>
          </a:xfrm>
          <a:custGeom>
            <a:avLst/>
            <a:gdLst>
              <a:gd name="connsiteX0" fmla="*/ 933882 w 1867764"/>
              <a:gd name="connsiteY0" fmla="*/ 0 h 1867764"/>
              <a:gd name="connsiteX1" fmla="*/ 1867764 w 1867764"/>
              <a:gd name="connsiteY1" fmla="*/ 933882 h 1867764"/>
              <a:gd name="connsiteX2" fmla="*/ 933882 w 1867764"/>
              <a:gd name="connsiteY2" fmla="*/ 1867764 h 1867764"/>
              <a:gd name="connsiteX3" fmla="*/ 0 w 1867764"/>
              <a:gd name="connsiteY3" fmla="*/ 933882 h 1867764"/>
              <a:gd name="connsiteX4" fmla="*/ 933882 w 1867764"/>
              <a:gd name="connsiteY4" fmla="*/ 0 h 186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7764" h="1867764">
                <a:moveTo>
                  <a:pt x="933882" y="0"/>
                </a:moveTo>
                <a:cubicBezTo>
                  <a:pt x="1449651" y="0"/>
                  <a:pt x="1867764" y="418113"/>
                  <a:pt x="1867764" y="933882"/>
                </a:cubicBezTo>
                <a:cubicBezTo>
                  <a:pt x="1867764" y="1449651"/>
                  <a:pt x="1449651" y="1867764"/>
                  <a:pt x="933882" y="1867764"/>
                </a:cubicBezTo>
                <a:cubicBezTo>
                  <a:pt x="418113" y="1867764"/>
                  <a:pt x="0" y="1449651"/>
                  <a:pt x="0" y="933882"/>
                </a:cubicBezTo>
                <a:cubicBezTo>
                  <a:pt x="0" y="418113"/>
                  <a:pt x="418113" y="0"/>
                  <a:pt x="93388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986" y="1835604"/>
            <a:ext cx="797832" cy="850896"/>
          </a:xfrm>
          <a:prstGeom prst="rect">
            <a:avLst/>
          </a:prstGeom>
        </p:spPr>
      </p:pic>
      <p:sp>
        <p:nvSpPr>
          <p:cNvPr id="24" name="폭발 1 23"/>
          <p:cNvSpPr/>
          <p:nvPr/>
        </p:nvSpPr>
        <p:spPr>
          <a:xfrm>
            <a:off x="6178505" y="2059175"/>
            <a:ext cx="698350" cy="559305"/>
          </a:xfrm>
          <a:prstGeom prst="irregularSeal1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694" y="5636511"/>
            <a:ext cx="793187" cy="490619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049" y="7620360"/>
            <a:ext cx="793187" cy="49061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88732" y="8485705"/>
            <a:ext cx="4397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ko-KR" altLang="en-US" sz="1600" b="1" dirty="0" smtClean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겨울철 공사장 수도계량기 동파 예방법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101</Words>
  <Application>Microsoft Office PowerPoint</Application>
  <PresentationFormat>사용자 지정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1" baseType="lpstr">
      <vt:lpstr>08서울남산체 EB</vt:lpstr>
      <vt:lpstr>HGPSoeiKakugothicUB</vt:lpstr>
      <vt:lpstr>MS PGothic</vt:lpstr>
      <vt:lpstr>MS PGothic</vt:lpstr>
      <vt:lpstr>굴림</vt:lpstr>
      <vt:lpstr>맑은 고딕</vt:lpstr>
      <vt:lpstr>Arial</vt:lpstr>
      <vt:lpstr>Calibri</vt:lpstr>
      <vt:lpstr>Calibri Light</vt:lpstr>
      <vt:lpstr>1_ガイド入りテンプレートサンプル20130531三木さん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2016-07-14T10:46:32Z</dcterms:created>
  <dcterms:modified xsi:type="dcterms:W3CDTF">2021-11-05T02:00:49Z</dcterms:modified>
</cp:coreProperties>
</file>