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7" r:id="rId2"/>
    <p:sldId id="258" r:id="rId3"/>
    <p:sldId id="296" r:id="rId4"/>
    <p:sldId id="260" r:id="rId5"/>
    <p:sldId id="263" r:id="rId6"/>
    <p:sldId id="259" r:id="rId7"/>
    <p:sldId id="262" r:id="rId8"/>
    <p:sldId id="261" r:id="rId9"/>
    <p:sldId id="265" r:id="rId10"/>
    <p:sldId id="268" r:id="rId11"/>
    <p:sldId id="299" r:id="rId12"/>
    <p:sldId id="266" r:id="rId13"/>
    <p:sldId id="271" r:id="rId14"/>
    <p:sldId id="270" r:id="rId15"/>
    <p:sldId id="272" r:id="rId16"/>
    <p:sldId id="298" r:id="rId17"/>
    <p:sldId id="303" r:id="rId18"/>
    <p:sldId id="274" r:id="rId19"/>
    <p:sldId id="275" r:id="rId20"/>
    <p:sldId id="276" r:id="rId21"/>
    <p:sldId id="279" r:id="rId22"/>
    <p:sldId id="278" r:id="rId23"/>
    <p:sldId id="284" r:id="rId24"/>
    <p:sldId id="300" r:id="rId25"/>
    <p:sldId id="280" r:id="rId26"/>
    <p:sldId id="292" r:id="rId27"/>
    <p:sldId id="305" r:id="rId28"/>
    <p:sldId id="301" r:id="rId29"/>
    <p:sldId id="281" r:id="rId30"/>
    <p:sldId id="291" r:id="rId31"/>
    <p:sldId id="294" r:id="rId32"/>
    <p:sldId id="295" r:id="rId33"/>
    <p:sldId id="306" r:id="rId34"/>
    <p:sldId id="302" r:id="rId35"/>
    <p:sldId id="304" r:id="rId36"/>
    <p:sldId id="293" r:id="rId37"/>
  </p:sldIdLst>
  <p:sldSz cx="9144000" cy="6858000" type="screen4x3"/>
  <p:notesSz cx="6669088" cy="97536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6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4" autoAdjust="0"/>
    <p:restoredTop sz="96623" autoAdjust="0"/>
  </p:normalViewPr>
  <p:slideViewPr>
    <p:cSldViewPr>
      <p:cViewPr varScale="1">
        <p:scale>
          <a:sx n="85" d="100"/>
          <a:sy n="85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24BB7-57A3-4C5F-8820-9D97780F9BF4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4DFB8-8731-4AC7-A481-5C559A9FF1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512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93F8-D696-421B-BF9D-D4992C930DA3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B987B-BF47-4BB7-BD36-B259B6BD47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8939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B987B-BF47-4BB7-BD36-B259B6BD477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458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B987B-BF47-4BB7-BD36-B259B6BD4772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310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00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17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54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491880" y="6341594"/>
            <a:ext cx="2133600" cy="365125"/>
          </a:xfrm>
        </p:spPr>
        <p:txBody>
          <a:bodyPr/>
          <a:lstStyle>
            <a:lvl1pPr algn="ctr">
              <a:defRPr sz="1400"/>
            </a:lvl1pPr>
          </a:lstStyle>
          <a:p>
            <a:endParaRPr lang="ko-KR" altLang="en-US" dirty="0"/>
          </a:p>
        </p:txBody>
      </p:sp>
      <p:sp>
        <p:nvSpPr>
          <p:cNvPr id="4" name="직사각형 3"/>
          <p:cNvSpPr/>
          <p:nvPr userDrawn="1"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ko-KR" altLang="en-US" sz="2000" b="1" dirty="0" smtClean="0">
              <a:latin typeface="+mj-lt"/>
            </a:endParaRPr>
          </a:p>
          <a:p>
            <a:pPr marL="555625" indent="-285750" fontAlgn="base">
              <a:lnSpc>
                <a:spcPct val="150000"/>
              </a:lnSpc>
              <a:buFont typeface="Wingdings" pitchFamily="2" charset="2"/>
              <a:buChar char="l"/>
            </a:pPr>
            <a:endParaRPr lang="en-US" altLang="ko-KR" b="1" dirty="0" smtClean="0">
              <a:latin typeface="+mj-lt"/>
            </a:endParaRPr>
          </a:p>
          <a:p>
            <a:pPr marL="803275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lang="ko-KR" altLang="en-US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7955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65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195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35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26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11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39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17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949D5-28C6-42CC-8C28-6F638865C4A9}" type="datetimeFigureOut">
              <a:rPr lang="ko-KR" altLang="en-US" smtClean="0"/>
              <a:t>2012-02-14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A1D85-F715-419E-98AE-A2BFA8ED1F38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_x140903512" descr="EMB000009a802cd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4"/>
          <a:stretch>
            <a:fillRect/>
          </a:stretch>
        </p:blipFill>
        <p:spPr bwMode="auto">
          <a:xfrm>
            <a:off x="7099293" y="6370570"/>
            <a:ext cx="1872209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049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8219256" cy="5001419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Picture 10" descr="A Type_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3385314" y="4509120"/>
            <a:ext cx="5723190" cy="646331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5D057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5D057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00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rtl="0" fontAlgn="base" latinLnBrk="1">
              <a:spcBef>
                <a:spcPct val="0"/>
              </a:spcBef>
              <a:spcAft>
                <a:spcPct val="0"/>
              </a:spcAft>
              <a:defRPr kumimoji="1" sz="3800">
                <a:solidFill>
                  <a:srgbClr val="5D0575"/>
                </a:solidFill>
                <a:latin typeface="+mj-lt"/>
                <a:ea typeface="+mj-ea"/>
                <a:cs typeface="+mj-cs"/>
              </a:defRPr>
            </a:lvl1pPr>
            <a:lvl2pPr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2pPr>
            <a:lvl3pPr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3pPr>
            <a:lvl4pPr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4pPr>
            <a:lvl5pPr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5D0575"/>
                </a:solidFill>
                <a:effectLst/>
                <a:uLnTx/>
                <a:uFillTx/>
                <a:latin typeface="HY견고딕"/>
                <a:ea typeface="HY견고딕"/>
                <a:cs typeface="+mj-cs"/>
              </a:rPr>
              <a:t>군 시설사업 집행체계 변화</a:t>
            </a: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 bwMode="auto">
          <a:xfrm>
            <a:off x="5350593" y="4221088"/>
            <a:ext cx="3757908" cy="40011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00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r" rtl="0" fontAlgn="base" latinLnBrk="1">
              <a:spcBef>
                <a:spcPct val="20000"/>
              </a:spcBef>
              <a:spcAft>
                <a:spcPct val="0"/>
              </a:spcAft>
              <a:buFont typeface="HY견고딕" pitchFamily="18" charset="-127"/>
              <a:buNone/>
              <a:defRPr kumimoji="1" sz="2200">
                <a:solidFill>
                  <a:srgbClr val="017995"/>
                </a:solidFill>
                <a:latin typeface="Tahoma" pitchFamily="34" charset="0"/>
                <a:ea typeface="+mn-ea"/>
                <a:cs typeface="+mn-cs"/>
              </a:defRPr>
            </a:lvl1pPr>
            <a:lvl2pPr marL="742950" indent="-28575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11430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HY견고딕" pitchFamily="18" charset="-127"/>
              <a:buChar char="-"/>
              <a:defRPr kumimoji="1" sz="2200">
                <a:solidFill>
                  <a:schemeClr val="tx2"/>
                </a:solidFill>
                <a:latin typeface="+mn-lt"/>
                <a:ea typeface="+mn-ea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HY견고딕" pitchFamily="18" charset="-127"/>
              <a:buNone/>
              <a:tabLst/>
              <a:defRPr/>
            </a:pPr>
            <a:r>
              <a:rPr kumimoji="1" lang="ko-KR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17995"/>
                </a:solidFill>
                <a:effectLst/>
                <a:uLnTx/>
                <a:uFillTx/>
                <a:latin typeface="Tahoma" pitchFamily="34" charset="0"/>
                <a:ea typeface="HY견고딕"/>
                <a:cs typeface="+mn-cs"/>
              </a:rPr>
              <a:t>국방시설본부 조직 개편에 따른</a:t>
            </a:r>
          </a:p>
        </p:txBody>
      </p:sp>
      <p:pic>
        <p:nvPicPr>
          <p:cNvPr id="12" name="_x140903512" descr="EMB000009a802c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4"/>
          <a:stretch>
            <a:fillRect/>
          </a:stretch>
        </p:blipFill>
        <p:spPr bwMode="auto">
          <a:xfrm>
            <a:off x="179512" y="6237312"/>
            <a:ext cx="2565151" cy="49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52320" y="116632"/>
            <a:ext cx="151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 smtClean="0"/>
              <a:t>2012. 2. 20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51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latin typeface="+mj-lt"/>
              </a:rPr>
              <a:t> Visual Identity</a:t>
            </a: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Brand Identity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40410824" descr="EMB00000e1466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4"/>
          <a:stretch>
            <a:fillRect/>
          </a:stretch>
        </p:blipFill>
        <p:spPr bwMode="auto">
          <a:xfrm>
            <a:off x="1191816" y="2780928"/>
            <a:ext cx="6408712" cy="12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4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latin typeface="+mj-lt"/>
              </a:rPr>
              <a:t> Visual Identity</a:t>
            </a: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Brand Identity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40410824" descr="EMB00000e1466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4"/>
          <a:stretch>
            <a:fillRect/>
          </a:stretch>
        </p:blipFill>
        <p:spPr bwMode="auto">
          <a:xfrm>
            <a:off x="1191816" y="2780928"/>
            <a:ext cx="6408712" cy="12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1520" y="1124744"/>
            <a:ext cx="8640960" cy="5616624"/>
            <a:chOff x="251520" y="1124744"/>
            <a:chExt cx="8677185" cy="5550376"/>
          </a:xfrm>
        </p:grpSpPr>
        <p:pic>
          <p:nvPicPr>
            <p:cNvPr id="1027" name="_x18915432" descr="EMB00000e14667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49" b="3924"/>
            <a:stretch/>
          </p:blipFill>
          <p:spPr bwMode="auto">
            <a:xfrm>
              <a:off x="251520" y="1737360"/>
              <a:ext cx="8677185" cy="4937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직사각형 7"/>
            <p:cNvSpPr/>
            <p:nvPr/>
          </p:nvSpPr>
          <p:spPr>
            <a:xfrm>
              <a:off x="251520" y="1124744"/>
              <a:ext cx="8640960" cy="6126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noAutofit/>
            </a:bodyPr>
            <a:lstStyle/>
            <a:p>
              <a:pPr marL="285750" indent="-285750" fontAlgn="base">
                <a:lnSpc>
                  <a:spcPct val="150000"/>
                </a:lnSpc>
                <a:buFont typeface="굴림체" pitchFamily="49" charset="-127"/>
                <a:buChar char="■"/>
              </a:pPr>
              <a:r>
                <a:rPr lang="en-US" altLang="ko-KR" sz="2000" b="1" dirty="0" smtClean="0">
                  <a:latin typeface="+mj-lt"/>
                </a:rPr>
                <a:t> Mind Identity</a:t>
              </a:r>
              <a:endParaRPr lang="en-US" altLang="ko-KR" sz="2000" b="1" dirty="0">
                <a:latin typeface="+mj-lt"/>
              </a:endParaRPr>
            </a:p>
            <a:p>
              <a:pPr marL="285750" indent="-285750" fontAlgn="base">
                <a:lnSpc>
                  <a:spcPct val="150000"/>
                </a:lnSpc>
                <a:buFont typeface="굴림체" pitchFamily="49" charset="-127"/>
                <a:buChar char="■"/>
              </a:pPr>
              <a:endParaRPr lang="en-US" altLang="ko-KR" sz="2000" b="1" dirty="0" smtClean="0">
                <a:latin typeface="+mj-lt"/>
              </a:endParaRPr>
            </a:p>
            <a:p>
              <a:pPr marL="285750" indent="-285750" fontAlgn="base">
                <a:lnSpc>
                  <a:spcPct val="150000"/>
                </a:lnSpc>
                <a:buFont typeface="굴림체" pitchFamily="49" charset="-127"/>
                <a:buChar char="■"/>
              </a:pPr>
              <a:endParaRPr lang="en-US" altLang="ko-KR" sz="2000" b="1" dirty="0">
                <a:latin typeface="+mj-lt"/>
              </a:endParaRPr>
            </a:p>
            <a:p>
              <a:pPr marL="285750" indent="-285750" fontAlgn="base">
                <a:lnSpc>
                  <a:spcPct val="150000"/>
                </a:lnSpc>
                <a:buFont typeface="굴림체" pitchFamily="49" charset="-127"/>
                <a:buChar char="■"/>
              </a:pPr>
              <a:endParaRPr lang="en-US" altLang="ko-KR" sz="2000" b="1" dirty="0" smtClean="0">
                <a:latin typeface="+mj-lt"/>
              </a:endParaRPr>
            </a:p>
            <a:p>
              <a:pPr marL="285750" indent="-285750" fontAlgn="base">
                <a:lnSpc>
                  <a:spcPct val="150000"/>
                </a:lnSpc>
                <a:buFont typeface="굴림체" pitchFamily="49" charset="-127"/>
                <a:buChar char="■"/>
              </a:pPr>
              <a:endParaRPr lang="en-US" altLang="ko-KR" sz="200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776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5496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fontAlgn="base">
              <a:lnSpc>
                <a:spcPct val="200000"/>
              </a:lnSpc>
            </a:pPr>
            <a:endParaRPr lang="ko-KR" altLang="en-US" sz="24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조직구성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4" name="Group 48"/>
          <p:cNvGrpSpPr>
            <a:grpSpLocks/>
          </p:cNvGrpSpPr>
          <p:nvPr/>
        </p:nvGrpSpPr>
        <p:grpSpPr bwMode="auto">
          <a:xfrm>
            <a:off x="5663505" y="2287687"/>
            <a:ext cx="2298700" cy="1433512"/>
            <a:chOff x="1017" y="1499"/>
            <a:chExt cx="1448" cy="903"/>
          </a:xfrm>
        </p:grpSpPr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1678" y="1499"/>
              <a:ext cx="787" cy="887"/>
            </a:xfrm>
            <a:custGeom>
              <a:avLst/>
              <a:gdLst>
                <a:gd name="T0" fmla="*/ 36 w 884"/>
                <a:gd name="T1" fmla="*/ 223 h 997"/>
                <a:gd name="T2" fmla="*/ 48 w 884"/>
                <a:gd name="T3" fmla="*/ 331 h 997"/>
                <a:gd name="T4" fmla="*/ 18 w 884"/>
                <a:gd name="T5" fmla="*/ 403 h 997"/>
                <a:gd name="T6" fmla="*/ 0 w 884"/>
                <a:gd name="T7" fmla="*/ 463 h 997"/>
                <a:gd name="T8" fmla="*/ 6 w 884"/>
                <a:gd name="T9" fmla="*/ 523 h 997"/>
                <a:gd name="T10" fmla="*/ 48 w 884"/>
                <a:gd name="T11" fmla="*/ 595 h 997"/>
                <a:gd name="T12" fmla="*/ 84 w 884"/>
                <a:gd name="T13" fmla="*/ 625 h 997"/>
                <a:gd name="T14" fmla="*/ 120 w 884"/>
                <a:gd name="T15" fmla="*/ 649 h 997"/>
                <a:gd name="T16" fmla="*/ 150 w 884"/>
                <a:gd name="T17" fmla="*/ 703 h 997"/>
                <a:gd name="T18" fmla="*/ 132 w 884"/>
                <a:gd name="T19" fmla="*/ 769 h 997"/>
                <a:gd name="T20" fmla="*/ 126 w 884"/>
                <a:gd name="T21" fmla="*/ 787 h 997"/>
                <a:gd name="T22" fmla="*/ 210 w 884"/>
                <a:gd name="T23" fmla="*/ 841 h 997"/>
                <a:gd name="T24" fmla="*/ 234 w 884"/>
                <a:gd name="T25" fmla="*/ 919 h 997"/>
                <a:gd name="T26" fmla="*/ 288 w 884"/>
                <a:gd name="T27" fmla="*/ 955 h 997"/>
                <a:gd name="T28" fmla="*/ 348 w 884"/>
                <a:gd name="T29" fmla="*/ 997 h 997"/>
                <a:gd name="T30" fmla="*/ 426 w 884"/>
                <a:gd name="T31" fmla="*/ 979 h 997"/>
                <a:gd name="T32" fmla="*/ 468 w 884"/>
                <a:gd name="T33" fmla="*/ 871 h 997"/>
                <a:gd name="T34" fmla="*/ 522 w 884"/>
                <a:gd name="T35" fmla="*/ 841 h 997"/>
                <a:gd name="T36" fmla="*/ 480 w 884"/>
                <a:gd name="T37" fmla="*/ 805 h 997"/>
                <a:gd name="T38" fmla="*/ 408 w 884"/>
                <a:gd name="T39" fmla="*/ 775 h 997"/>
                <a:gd name="T40" fmla="*/ 396 w 884"/>
                <a:gd name="T41" fmla="*/ 757 h 997"/>
                <a:gd name="T42" fmla="*/ 378 w 884"/>
                <a:gd name="T43" fmla="*/ 745 h 997"/>
                <a:gd name="T44" fmla="*/ 414 w 884"/>
                <a:gd name="T45" fmla="*/ 679 h 997"/>
                <a:gd name="T46" fmla="*/ 426 w 884"/>
                <a:gd name="T47" fmla="*/ 613 h 997"/>
                <a:gd name="T48" fmla="*/ 402 w 884"/>
                <a:gd name="T49" fmla="*/ 559 h 997"/>
                <a:gd name="T50" fmla="*/ 378 w 884"/>
                <a:gd name="T51" fmla="*/ 523 h 997"/>
                <a:gd name="T52" fmla="*/ 408 w 884"/>
                <a:gd name="T53" fmla="*/ 475 h 997"/>
                <a:gd name="T54" fmla="*/ 426 w 884"/>
                <a:gd name="T55" fmla="*/ 481 h 997"/>
                <a:gd name="T56" fmla="*/ 450 w 884"/>
                <a:gd name="T57" fmla="*/ 421 h 997"/>
                <a:gd name="T58" fmla="*/ 498 w 884"/>
                <a:gd name="T59" fmla="*/ 409 h 997"/>
                <a:gd name="T60" fmla="*/ 534 w 884"/>
                <a:gd name="T61" fmla="*/ 385 h 997"/>
                <a:gd name="T62" fmla="*/ 552 w 884"/>
                <a:gd name="T63" fmla="*/ 373 h 997"/>
                <a:gd name="T64" fmla="*/ 654 w 884"/>
                <a:gd name="T65" fmla="*/ 307 h 997"/>
                <a:gd name="T66" fmla="*/ 672 w 884"/>
                <a:gd name="T67" fmla="*/ 325 h 997"/>
                <a:gd name="T68" fmla="*/ 678 w 884"/>
                <a:gd name="T69" fmla="*/ 361 h 997"/>
                <a:gd name="T70" fmla="*/ 732 w 884"/>
                <a:gd name="T71" fmla="*/ 373 h 997"/>
                <a:gd name="T72" fmla="*/ 774 w 884"/>
                <a:gd name="T73" fmla="*/ 319 h 997"/>
                <a:gd name="T74" fmla="*/ 786 w 884"/>
                <a:gd name="T75" fmla="*/ 223 h 997"/>
                <a:gd name="T76" fmla="*/ 834 w 884"/>
                <a:gd name="T77" fmla="*/ 181 h 997"/>
                <a:gd name="T78" fmla="*/ 768 w 884"/>
                <a:gd name="T79" fmla="*/ 115 h 997"/>
                <a:gd name="T80" fmla="*/ 732 w 884"/>
                <a:gd name="T81" fmla="*/ 97 h 997"/>
                <a:gd name="T82" fmla="*/ 726 w 884"/>
                <a:gd name="T83" fmla="*/ 79 h 997"/>
                <a:gd name="T84" fmla="*/ 678 w 884"/>
                <a:gd name="T85" fmla="*/ 73 h 997"/>
                <a:gd name="T86" fmla="*/ 648 w 884"/>
                <a:gd name="T87" fmla="*/ 31 h 997"/>
                <a:gd name="T88" fmla="*/ 642 w 884"/>
                <a:gd name="T89" fmla="*/ 7 h 997"/>
                <a:gd name="T90" fmla="*/ 624 w 884"/>
                <a:gd name="T91" fmla="*/ 1 h 997"/>
                <a:gd name="T92" fmla="*/ 570 w 884"/>
                <a:gd name="T93" fmla="*/ 7 h 997"/>
                <a:gd name="T94" fmla="*/ 564 w 884"/>
                <a:gd name="T95" fmla="*/ 25 h 997"/>
                <a:gd name="T96" fmla="*/ 534 w 884"/>
                <a:gd name="T97" fmla="*/ 49 h 997"/>
                <a:gd name="T98" fmla="*/ 498 w 884"/>
                <a:gd name="T99" fmla="*/ 43 h 997"/>
                <a:gd name="T100" fmla="*/ 492 w 884"/>
                <a:gd name="T101" fmla="*/ 25 h 997"/>
                <a:gd name="T102" fmla="*/ 462 w 884"/>
                <a:gd name="T103" fmla="*/ 1 h 997"/>
                <a:gd name="T104" fmla="*/ 414 w 884"/>
                <a:gd name="T105" fmla="*/ 85 h 997"/>
                <a:gd name="T106" fmla="*/ 360 w 884"/>
                <a:gd name="T107" fmla="*/ 79 h 997"/>
                <a:gd name="T108" fmla="*/ 354 w 884"/>
                <a:gd name="T109" fmla="*/ 61 h 997"/>
                <a:gd name="T110" fmla="*/ 312 w 884"/>
                <a:gd name="T111" fmla="*/ 67 h 997"/>
                <a:gd name="T112" fmla="*/ 288 w 884"/>
                <a:gd name="T113" fmla="*/ 103 h 997"/>
                <a:gd name="T114" fmla="*/ 216 w 884"/>
                <a:gd name="T115" fmla="*/ 127 h 997"/>
                <a:gd name="T116" fmla="*/ 108 w 884"/>
                <a:gd name="T117" fmla="*/ 211 h 997"/>
                <a:gd name="T118" fmla="*/ 90 w 884"/>
                <a:gd name="T119" fmla="*/ 217 h 997"/>
                <a:gd name="T120" fmla="*/ 24 w 884"/>
                <a:gd name="T121" fmla="*/ 259 h 9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84"/>
                <a:gd name="T184" fmla="*/ 0 h 997"/>
                <a:gd name="T185" fmla="*/ 884 w 884"/>
                <a:gd name="T186" fmla="*/ 997 h 99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84" h="997">
                  <a:moveTo>
                    <a:pt x="36" y="223"/>
                  </a:moveTo>
                  <a:cubicBezTo>
                    <a:pt x="28" y="262"/>
                    <a:pt x="8" y="304"/>
                    <a:pt x="48" y="331"/>
                  </a:cubicBezTo>
                  <a:cubicBezTo>
                    <a:pt x="59" y="364"/>
                    <a:pt x="46" y="385"/>
                    <a:pt x="18" y="403"/>
                  </a:cubicBezTo>
                  <a:cubicBezTo>
                    <a:pt x="3" y="447"/>
                    <a:pt x="9" y="427"/>
                    <a:pt x="0" y="463"/>
                  </a:cubicBezTo>
                  <a:cubicBezTo>
                    <a:pt x="2" y="483"/>
                    <a:pt x="0" y="504"/>
                    <a:pt x="6" y="523"/>
                  </a:cubicBezTo>
                  <a:cubicBezTo>
                    <a:pt x="7" y="525"/>
                    <a:pt x="42" y="589"/>
                    <a:pt x="48" y="595"/>
                  </a:cubicBezTo>
                  <a:cubicBezTo>
                    <a:pt x="59" y="606"/>
                    <a:pt x="72" y="615"/>
                    <a:pt x="84" y="625"/>
                  </a:cubicBezTo>
                  <a:cubicBezTo>
                    <a:pt x="95" y="634"/>
                    <a:pt x="120" y="649"/>
                    <a:pt x="120" y="649"/>
                  </a:cubicBezTo>
                  <a:cubicBezTo>
                    <a:pt x="148" y="690"/>
                    <a:pt x="139" y="671"/>
                    <a:pt x="150" y="703"/>
                  </a:cubicBezTo>
                  <a:cubicBezTo>
                    <a:pt x="142" y="745"/>
                    <a:pt x="147" y="723"/>
                    <a:pt x="132" y="769"/>
                  </a:cubicBezTo>
                  <a:cubicBezTo>
                    <a:pt x="130" y="775"/>
                    <a:pt x="126" y="787"/>
                    <a:pt x="126" y="787"/>
                  </a:cubicBezTo>
                  <a:cubicBezTo>
                    <a:pt x="139" y="838"/>
                    <a:pt x="160" y="834"/>
                    <a:pt x="210" y="841"/>
                  </a:cubicBezTo>
                  <a:cubicBezTo>
                    <a:pt x="228" y="868"/>
                    <a:pt x="221" y="890"/>
                    <a:pt x="234" y="919"/>
                  </a:cubicBezTo>
                  <a:cubicBezTo>
                    <a:pt x="242" y="938"/>
                    <a:pt x="270" y="949"/>
                    <a:pt x="288" y="955"/>
                  </a:cubicBezTo>
                  <a:cubicBezTo>
                    <a:pt x="296" y="980"/>
                    <a:pt x="323" y="989"/>
                    <a:pt x="348" y="997"/>
                  </a:cubicBezTo>
                  <a:cubicBezTo>
                    <a:pt x="374" y="992"/>
                    <a:pt x="400" y="984"/>
                    <a:pt x="426" y="979"/>
                  </a:cubicBezTo>
                  <a:cubicBezTo>
                    <a:pt x="439" y="941"/>
                    <a:pt x="456" y="908"/>
                    <a:pt x="468" y="871"/>
                  </a:cubicBezTo>
                  <a:cubicBezTo>
                    <a:pt x="471" y="861"/>
                    <a:pt x="513" y="847"/>
                    <a:pt x="522" y="841"/>
                  </a:cubicBezTo>
                  <a:cubicBezTo>
                    <a:pt x="534" y="804"/>
                    <a:pt x="509" y="813"/>
                    <a:pt x="480" y="805"/>
                  </a:cubicBezTo>
                  <a:cubicBezTo>
                    <a:pt x="452" y="797"/>
                    <a:pt x="431" y="790"/>
                    <a:pt x="408" y="775"/>
                  </a:cubicBezTo>
                  <a:cubicBezTo>
                    <a:pt x="404" y="769"/>
                    <a:pt x="401" y="762"/>
                    <a:pt x="396" y="757"/>
                  </a:cubicBezTo>
                  <a:cubicBezTo>
                    <a:pt x="391" y="752"/>
                    <a:pt x="379" y="752"/>
                    <a:pt x="378" y="745"/>
                  </a:cubicBezTo>
                  <a:cubicBezTo>
                    <a:pt x="367" y="678"/>
                    <a:pt x="373" y="687"/>
                    <a:pt x="414" y="679"/>
                  </a:cubicBezTo>
                  <a:cubicBezTo>
                    <a:pt x="433" y="650"/>
                    <a:pt x="416" y="644"/>
                    <a:pt x="426" y="613"/>
                  </a:cubicBezTo>
                  <a:cubicBezTo>
                    <a:pt x="414" y="531"/>
                    <a:pt x="434" y="596"/>
                    <a:pt x="402" y="559"/>
                  </a:cubicBezTo>
                  <a:cubicBezTo>
                    <a:pt x="393" y="548"/>
                    <a:pt x="378" y="523"/>
                    <a:pt x="378" y="523"/>
                  </a:cubicBezTo>
                  <a:cubicBezTo>
                    <a:pt x="392" y="480"/>
                    <a:pt x="379" y="494"/>
                    <a:pt x="408" y="475"/>
                  </a:cubicBezTo>
                  <a:cubicBezTo>
                    <a:pt x="414" y="477"/>
                    <a:pt x="420" y="483"/>
                    <a:pt x="426" y="481"/>
                  </a:cubicBezTo>
                  <a:cubicBezTo>
                    <a:pt x="448" y="472"/>
                    <a:pt x="436" y="431"/>
                    <a:pt x="450" y="421"/>
                  </a:cubicBezTo>
                  <a:cubicBezTo>
                    <a:pt x="464" y="412"/>
                    <a:pt x="498" y="409"/>
                    <a:pt x="498" y="409"/>
                  </a:cubicBezTo>
                  <a:cubicBezTo>
                    <a:pt x="510" y="401"/>
                    <a:pt x="522" y="393"/>
                    <a:pt x="534" y="385"/>
                  </a:cubicBezTo>
                  <a:cubicBezTo>
                    <a:pt x="540" y="381"/>
                    <a:pt x="552" y="373"/>
                    <a:pt x="552" y="373"/>
                  </a:cubicBezTo>
                  <a:cubicBezTo>
                    <a:pt x="571" y="345"/>
                    <a:pt x="621" y="318"/>
                    <a:pt x="654" y="307"/>
                  </a:cubicBezTo>
                  <a:cubicBezTo>
                    <a:pt x="660" y="313"/>
                    <a:pt x="669" y="317"/>
                    <a:pt x="672" y="325"/>
                  </a:cubicBezTo>
                  <a:cubicBezTo>
                    <a:pt x="677" y="336"/>
                    <a:pt x="669" y="352"/>
                    <a:pt x="678" y="361"/>
                  </a:cubicBezTo>
                  <a:cubicBezTo>
                    <a:pt x="691" y="374"/>
                    <a:pt x="715" y="367"/>
                    <a:pt x="732" y="373"/>
                  </a:cubicBezTo>
                  <a:cubicBezTo>
                    <a:pt x="772" y="346"/>
                    <a:pt x="731" y="333"/>
                    <a:pt x="774" y="319"/>
                  </a:cubicBezTo>
                  <a:cubicBezTo>
                    <a:pt x="794" y="289"/>
                    <a:pt x="776" y="261"/>
                    <a:pt x="786" y="223"/>
                  </a:cubicBezTo>
                  <a:cubicBezTo>
                    <a:pt x="792" y="202"/>
                    <a:pt x="834" y="181"/>
                    <a:pt x="834" y="181"/>
                  </a:cubicBezTo>
                  <a:cubicBezTo>
                    <a:pt x="884" y="106"/>
                    <a:pt x="821" y="119"/>
                    <a:pt x="768" y="115"/>
                  </a:cubicBezTo>
                  <a:cubicBezTo>
                    <a:pt x="757" y="108"/>
                    <a:pt x="741" y="106"/>
                    <a:pt x="732" y="97"/>
                  </a:cubicBezTo>
                  <a:cubicBezTo>
                    <a:pt x="728" y="93"/>
                    <a:pt x="732" y="82"/>
                    <a:pt x="726" y="79"/>
                  </a:cubicBezTo>
                  <a:cubicBezTo>
                    <a:pt x="711" y="72"/>
                    <a:pt x="694" y="75"/>
                    <a:pt x="678" y="73"/>
                  </a:cubicBezTo>
                  <a:cubicBezTo>
                    <a:pt x="676" y="70"/>
                    <a:pt x="651" y="38"/>
                    <a:pt x="648" y="31"/>
                  </a:cubicBezTo>
                  <a:cubicBezTo>
                    <a:pt x="645" y="23"/>
                    <a:pt x="647" y="13"/>
                    <a:pt x="642" y="7"/>
                  </a:cubicBezTo>
                  <a:cubicBezTo>
                    <a:pt x="638" y="2"/>
                    <a:pt x="630" y="3"/>
                    <a:pt x="624" y="1"/>
                  </a:cubicBezTo>
                  <a:cubicBezTo>
                    <a:pt x="606" y="3"/>
                    <a:pt x="587" y="0"/>
                    <a:pt x="570" y="7"/>
                  </a:cubicBezTo>
                  <a:cubicBezTo>
                    <a:pt x="564" y="9"/>
                    <a:pt x="567" y="19"/>
                    <a:pt x="564" y="25"/>
                  </a:cubicBezTo>
                  <a:cubicBezTo>
                    <a:pt x="553" y="47"/>
                    <a:pt x="555" y="42"/>
                    <a:pt x="534" y="49"/>
                  </a:cubicBezTo>
                  <a:cubicBezTo>
                    <a:pt x="522" y="47"/>
                    <a:pt x="509" y="49"/>
                    <a:pt x="498" y="43"/>
                  </a:cubicBezTo>
                  <a:cubicBezTo>
                    <a:pt x="493" y="40"/>
                    <a:pt x="495" y="31"/>
                    <a:pt x="492" y="25"/>
                  </a:cubicBezTo>
                  <a:cubicBezTo>
                    <a:pt x="481" y="3"/>
                    <a:pt x="483" y="8"/>
                    <a:pt x="462" y="1"/>
                  </a:cubicBezTo>
                  <a:cubicBezTo>
                    <a:pt x="421" y="29"/>
                    <a:pt x="454" y="58"/>
                    <a:pt x="414" y="85"/>
                  </a:cubicBezTo>
                  <a:cubicBezTo>
                    <a:pt x="396" y="83"/>
                    <a:pt x="377" y="86"/>
                    <a:pt x="360" y="79"/>
                  </a:cubicBezTo>
                  <a:cubicBezTo>
                    <a:pt x="354" y="77"/>
                    <a:pt x="360" y="63"/>
                    <a:pt x="354" y="61"/>
                  </a:cubicBezTo>
                  <a:cubicBezTo>
                    <a:pt x="340" y="58"/>
                    <a:pt x="326" y="65"/>
                    <a:pt x="312" y="67"/>
                  </a:cubicBezTo>
                  <a:cubicBezTo>
                    <a:pt x="304" y="79"/>
                    <a:pt x="302" y="98"/>
                    <a:pt x="288" y="103"/>
                  </a:cubicBezTo>
                  <a:cubicBezTo>
                    <a:pt x="272" y="108"/>
                    <a:pt x="232" y="116"/>
                    <a:pt x="216" y="127"/>
                  </a:cubicBezTo>
                  <a:cubicBezTo>
                    <a:pt x="175" y="155"/>
                    <a:pt x="143" y="176"/>
                    <a:pt x="108" y="211"/>
                  </a:cubicBezTo>
                  <a:cubicBezTo>
                    <a:pt x="104" y="215"/>
                    <a:pt x="96" y="214"/>
                    <a:pt x="90" y="217"/>
                  </a:cubicBezTo>
                  <a:cubicBezTo>
                    <a:pt x="66" y="229"/>
                    <a:pt x="43" y="240"/>
                    <a:pt x="24" y="259"/>
                  </a:cubicBezTo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1017" y="1622"/>
              <a:ext cx="907" cy="780"/>
            </a:xfrm>
            <a:custGeom>
              <a:avLst/>
              <a:gdLst>
                <a:gd name="T0" fmla="*/ 346 w 1018"/>
                <a:gd name="T1" fmla="*/ 79 h 877"/>
                <a:gd name="T2" fmla="*/ 256 w 1018"/>
                <a:gd name="T3" fmla="*/ 1 h 877"/>
                <a:gd name="T4" fmla="*/ 196 w 1018"/>
                <a:gd name="T5" fmla="*/ 25 h 877"/>
                <a:gd name="T6" fmla="*/ 124 w 1018"/>
                <a:gd name="T7" fmla="*/ 79 h 877"/>
                <a:gd name="T8" fmla="*/ 64 w 1018"/>
                <a:gd name="T9" fmla="*/ 127 h 877"/>
                <a:gd name="T10" fmla="*/ 34 w 1018"/>
                <a:gd name="T11" fmla="*/ 181 h 877"/>
                <a:gd name="T12" fmla="*/ 22 w 1018"/>
                <a:gd name="T13" fmla="*/ 343 h 877"/>
                <a:gd name="T14" fmla="*/ 106 w 1018"/>
                <a:gd name="T15" fmla="*/ 349 h 877"/>
                <a:gd name="T16" fmla="*/ 124 w 1018"/>
                <a:gd name="T17" fmla="*/ 457 h 877"/>
                <a:gd name="T18" fmla="*/ 100 w 1018"/>
                <a:gd name="T19" fmla="*/ 463 h 877"/>
                <a:gd name="T20" fmla="*/ 130 w 1018"/>
                <a:gd name="T21" fmla="*/ 523 h 877"/>
                <a:gd name="T22" fmla="*/ 148 w 1018"/>
                <a:gd name="T23" fmla="*/ 577 h 877"/>
                <a:gd name="T24" fmla="*/ 256 w 1018"/>
                <a:gd name="T25" fmla="*/ 685 h 877"/>
                <a:gd name="T26" fmla="*/ 298 w 1018"/>
                <a:gd name="T27" fmla="*/ 757 h 877"/>
                <a:gd name="T28" fmla="*/ 340 w 1018"/>
                <a:gd name="T29" fmla="*/ 865 h 877"/>
                <a:gd name="T30" fmla="*/ 394 w 1018"/>
                <a:gd name="T31" fmla="*/ 871 h 877"/>
                <a:gd name="T32" fmla="*/ 454 w 1018"/>
                <a:gd name="T33" fmla="*/ 841 h 877"/>
                <a:gd name="T34" fmla="*/ 598 w 1018"/>
                <a:gd name="T35" fmla="*/ 751 h 877"/>
                <a:gd name="T36" fmla="*/ 646 w 1018"/>
                <a:gd name="T37" fmla="*/ 805 h 877"/>
                <a:gd name="T38" fmla="*/ 724 w 1018"/>
                <a:gd name="T39" fmla="*/ 811 h 877"/>
                <a:gd name="T40" fmla="*/ 730 w 1018"/>
                <a:gd name="T41" fmla="*/ 757 h 877"/>
                <a:gd name="T42" fmla="*/ 730 w 1018"/>
                <a:gd name="T43" fmla="*/ 763 h 877"/>
                <a:gd name="T44" fmla="*/ 808 w 1018"/>
                <a:gd name="T45" fmla="*/ 799 h 877"/>
                <a:gd name="T46" fmla="*/ 874 w 1018"/>
                <a:gd name="T47" fmla="*/ 853 h 877"/>
                <a:gd name="T48" fmla="*/ 982 w 1018"/>
                <a:gd name="T49" fmla="*/ 823 h 877"/>
                <a:gd name="T50" fmla="*/ 1000 w 1018"/>
                <a:gd name="T51" fmla="*/ 787 h 877"/>
                <a:gd name="T52" fmla="*/ 970 w 1018"/>
                <a:gd name="T53" fmla="*/ 727 h 877"/>
                <a:gd name="T54" fmla="*/ 880 w 1018"/>
                <a:gd name="T55" fmla="*/ 643 h 877"/>
                <a:gd name="T56" fmla="*/ 922 w 1018"/>
                <a:gd name="T57" fmla="*/ 517 h 877"/>
                <a:gd name="T58" fmla="*/ 832 w 1018"/>
                <a:gd name="T59" fmla="*/ 469 h 877"/>
                <a:gd name="T60" fmla="*/ 766 w 1018"/>
                <a:gd name="T61" fmla="*/ 361 h 877"/>
                <a:gd name="T62" fmla="*/ 802 w 1018"/>
                <a:gd name="T63" fmla="*/ 169 h 877"/>
                <a:gd name="T64" fmla="*/ 742 w 1018"/>
                <a:gd name="T65" fmla="*/ 73 h 877"/>
                <a:gd name="T66" fmla="*/ 610 w 1018"/>
                <a:gd name="T67" fmla="*/ 55 h 877"/>
                <a:gd name="T68" fmla="*/ 544 w 1018"/>
                <a:gd name="T69" fmla="*/ 133 h 877"/>
                <a:gd name="T70" fmla="*/ 454 w 1018"/>
                <a:gd name="T71" fmla="*/ 67 h 877"/>
                <a:gd name="T72" fmla="*/ 382 w 1018"/>
                <a:gd name="T73" fmla="*/ 61 h 8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18"/>
                <a:gd name="T112" fmla="*/ 0 h 877"/>
                <a:gd name="T113" fmla="*/ 1018 w 1018"/>
                <a:gd name="T114" fmla="*/ 877 h 87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18" h="877">
                  <a:moveTo>
                    <a:pt x="406" y="49"/>
                  </a:moveTo>
                  <a:cubicBezTo>
                    <a:pt x="363" y="78"/>
                    <a:pt x="384" y="70"/>
                    <a:pt x="346" y="79"/>
                  </a:cubicBezTo>
                  <a:cubicBezTo>
                    <a:pt x="329" y="62"/>
                    <a:pt x="317" y="39"/>
                    <a:pt x="298" y="25"/>
                  </a:cubicBezTo>
                  <a:cubicBezTo>
                    <a:pt x="285" y="16"/>
                    <a:pt x="269" y="10"/>
                    <a:pt x="256" y="1"/>
                  </a:cubicBezTo>
                  <a:cubicBezTo>
                    <a:pt x="238" y="3"/>
                    <a:pt x="219" y="0"/>
                    <a:pt x="202" y="7"/>
                  </a:cubicBezTo>
                  <a:cubicBezTo>
                    <a:pt x="196" y="9"/>
                    <a:pt x="200" y="20"/>
                    <a:pt x="196" y="25"/>
                  </a:cubicBezTo>
                  <a:cubicBezTo>
                    <a:pt x="191" y="31"/>
                    <a:pt x="183" y="32"/>
                    <a:pt x="178" y="37"/>
                  </a:cubicBezTo>
                  <a:cubicBezTo>
                    <a:pt x="129" y="80"/>
                    <a:pt x="161" y="67"/>
                    <a:pt x="124" y="79"/>
                  </a:cubicBezTo>
                  <a:cubicBezTo>
                    <a:pt x="90" y="131"/>
                    <a:pt x="135" y="70"/>
                    <a:pt x="94" y="103"/>
                  </a:cubicBezTo>
                  <a:cubicBezTo>
                    <a:pt x="55" y="134"/>
                    <a:pt x="109" y="112"/>
                    <a:pt x="64" y="127"/>
                  </a:cubicBezTo>
                  <a:cubicBezTo>
                    <a:pt x="50" y="170"/>
                    <a:pt x="70" y="118"/>
                    <a:pt x="40" y="163"/>
                  </a:cubicBezTo>
                  <a:cubicBezTo>
                    <a:pt x="36" y="168"/>
                    <a:pt x="37" y="175"/>
                    <a:pt x="34" y="181"/>
                  </a:cubicBezTo>
                  <a:cubicBezTo>
                    <a:pt x="0" y="243"/>
                    <a:pt x="18" y="194"/>
                    <a:pt x="4" y="235"/>
                  </a:cubicBezTo>
                  <a:cubicBezTo>
                    <a:pt x="8" y="281"/>
                    <a:pt x="12" y="303"/>
                    <a:pt x="22" y="343"/>
                  </a:cubicBezTo>
                  <a:cubicBezTo>
                    <a:pt x="46" y="335"/>
                    <a:pt x="56" y="328"/>
                    <a:pt x="70" y="307"/>
                  </a:cubicBezTo>
                  <a:cubicBezTo>
                    <a:pt x="97" y="316"/>
                    <a:pt x="93" y="326"/>
                    <a:pt x="106" y="349"/>
                  </a:cubicBezTo>
                  <a:cubicBezTo>
                    <a:pt x="113" y="362"/>
                    <a:pt x="130" y="385"/>
                    <a:pt x="130" y="385"/>
                  </a:cubicBezTo>
                  <a:cubicBezTo>
                    <a:pt x="128" y="409"/>
                    <a:pt x="133" y="435"/>
                    <a:pt x="124" y="457"/>
                  </a:cubicBezTo>
                  <a:cubicBezTo>
                    <a:pt x="121" y="464"/>
                    <a:pt x="113" y="443"/>
                    <a:pt x="106" y="445"/>
                  </a:cubicBezTo>
                  <a:cubicBezTo>
                    <a:pt x="100" y="447"/>
                    <a:pt x="102" y="457"/>
                    <a:pt x="100" y="463"/>
                  </a:cubicBezTo>
                  <a:cubicBezTo>
                    <a:pt x="104" y="481"/>
                    <a:pt x="104" y="501"/>
                    <a:pt x="112" y="517"/>
                  </a:cubicBezTo>
                  <a:cubicBezTo>
                    <a:pt x="115" y="523"/>
                    <a:pt x="126" y="518"/>
                    <a:pt x="130" y="523"/>
                  </a:cubicBezTo>
                  <a:cubicBezTo>
                    <a:pt x="137" y="533"/>
                    <a:pt x="138" y="547"/>
                    <a:pt x="142" y="559"/>
                  </a:cubicBezTo>
                  <a:cubicBezTo>
                    <a:pt x="144" y="565"/>
                    <a:pt x="148" y="577"/>
                    <a:pt x="148" y="577"/>
                  </a:cubicBezTo>
                  <a:cubicBezTo>
                    <a:pt x="183" y="554"/>
                    <a:pt x="222" y="561"/>
                    <a:pt x="256" y="583"/>
                  </a:cubicBezTo>
                  <a:cubicBezTo>
                    <a:pt x="269" y="621"/>
                    <a:pt x="267" y="647"/>
                    <a:pt x="256" y="685"/>
                  </a:cubicBezTo>
                  <a:cubicBezTo>
                    <a:pt x="252" y="697"/>
                    <a:pt x="244" y="721"/>
                    <a:pt x="244" y="721"/>
                  </a:cubicBezTo>
                  <a:cubicBezTo>
                    <a:pt x="262" y="739"/>
                    <a:pt x="277" y="743"/>
                    <a:pt x="298" y="757"/>
                  </a:cubicBezTo>
                  <a:cubicBezTo>
                    <a:pt x="307" y="783"/>
                    <a:pt x="319" y="803"/>
                    <a:pt x="328" y="829"/>
                  </a:cubicBezTo>
                  <a:cubicBezTo>
                    <a:pt x="331" y="837"/>
                    <a:pt x="340" y="865"/>
                    <a:pt x="340" y="865"/>
                  </a:cubicBezTo>
                  <a:cubicBezTo>
                    <a:pt x="352" y="869"/>
                    <a:pt x="376" y="877"/>
                    <a:pt x="376" y="877"/>
                  </a:cubicBezTo>
                  <a:cubicBezTo>
                    <a:pt x="382" y="875"/>
                    <a:pt x="390" y="875"/>
                    <a:pt x="394" y="871"/>
                  </a:cubicBezTo>
                  <a:cubicBezTo>
                    <a:pt x="398" y="867"/>
                    <a:pt x="395" y="857"/>
                    <a:pt x="400" y="853"/>
                  </a:cubicBezTo>
                  <a:cubicBezTo>
                    <a:pt x="414" y="841"/>
                    <a:pt x="436" y="845"/>
                    <a:pt x="454" y="841"/>
                  </a:cubicBezTo>
                  <a:cubicBezTo>
                    <a:pt x="467" y="801"/>
                    <a:pt x="503" y="799"/>
                    <a:pt x="538" y="787"/>
                  </a:cubicBezTo>
                  <a:cubicBezTo>
                    <a:pt x="526" y="728"/>
                    <a:pt x="533" y="738"/>
                    <a:pt x="598" y="751"/>
                  </a:cubicBezTo>
                  <a:cubicBezTo>
                    <a:pt x="627" y="770"/>
                    <a:pt x="614" y="756"/>
                    <a:pt x="628" y="799"/>
                  </a:cubicBezTo>
                  <a:cubicBezTo>
                    <a:pt x="630" y="805"/>
                    <a:pt x="640" y="802"/>
                    <a:pt x="646" y="805"/>
                  </a:cubicBezTo>
                  <a:cubicBezTo>
                    <a:pt x="687" y="826"/>
                    <a:pt x="638" y="811"/>
                    <a:pt x="688" y="823"/>
                  </a:cubicBezTo>
                  <a:cubicBezTo>
                    <a:pt x="700" y="819"/>
                    <a:pt x="712" y="815"/>
                    <a:pt x="724" y="811"/>
                  </a:cubicBezTo>
                  <a:cubicBezTo>
                    <a:pt x="736" y="807"/>
                    <a:pt x="736" y="775"/>
                    <a:pt x="736" y="775"/>
                  </a:cubicBezTo>
                  <a:cubicBezTo>
                    <a:pt x="734" y="769"/>
                    <a:pt x="734" y="761"/>
                    <a:pt x="730" y="757"/>
                  </a:cubicBezTo>
                  <a:cubicBezTo>
                    <a:pt x="726" y="753"/>
                    <a:pt x="712" y="745"/>
                    <a:pt x="712" y="751"/>
                  </a:cubicBezTo>
                  <a:cubicBezTo>
                    <a:pt x="712" y="758"/>
                    <a:pt x="723" y="761"/>
                    <a:pt x="730" y="763"/>
                  </a:cubicBezTo>
                  <a:cubicBezTo>
                    <a:pt x="747" y="769"/>
                    <a:pt x="767" y="769"/>
                    <a:pt x="784" y="775"/>
                  </a:cubicBezTo>
                  <a:cubicBezTo>
                    <a:pt x="800" y="823"/>
                    <a:pt x="776" y="767"/>
                    <a:pt x="808" y="799"/>
                  </a:cubicBezTo>
                  <a:cubicBezTo>
                    <a:pt x="835" y="826"/>
                    <a:pt x="820" y="834"/>
                    <a:pt x="850" y="847"/>
                  </a:cubicBezTo>
                  <a:cubicBezTo>
                    <a:pt x="858" y="850"/>
                    <a:pt x="866" y="851"/>
                    <a:pt x="874" y="853"/>
                  </a:cubicBezTo>
                  <a:cubicBezTo>
                    <a:pt x="886" y="857"/>
                    <a:pt x="910" y="865"/>
                    <a:pt x="910" y="865"/>
                  </a:cubicBezTo>
                  <a:cubicBezTo>
                    <a:pt x="934" y="849"/>
                    <a:pt x="957" y="840"/>
                    <a:pt x="982" y="823"/>
                  </a:cubicBezTo>
                  <a:cubicBezTo>
                    <a:pt x="994" y="815"/>
                    <a:pt x="1018" y="799"/>
                    <a:pt x="1018" y="799"/>
                  </a:cubicBezTo>
                  <a:cubicBezTo>
                    <a:pt x="1012" y="795"/>
                    <a:pt x="1006" y="790"/>
                    <a:pt x="1000" y="787"/>
                  </a:cubicBezTo>
                  <a:cubicBezTo>
                    <a:pt x="994" y="784"/>
                    <a:pt x="985" y="786"/>
                    <a:pt x="982" y="781"/>
                  </a:cubicBezTo>
                  <a:cubicBezTo>
                    <a:pt x="973" y="765"/>
                    <a:pt x="976" y="744"/>
                    <a:pt x="970" y="727"/>
                  </a:cubicBezTo>
                  <a:cubicBezTo>
                    <a:pt x="962" y="660"/>
                    <a:pt x="960" y="669"/>
                    <a:pt x="892" y="661"/>
                  </a:cubicBezTo>
                  <a:cubicBezTo>
                    <a:pt x="888" y="655"/>
                    <a:pt x="880" y="650"/>
                    <a:pt x="880" y="643"/>
                  </a:cubicBezTo>
                  <a:cubicBezTo>
                    <a:pt x="880" y="631"/>
                    <a:pt x="906" y="601"/>
                    <a:pt x="916" y="595"/>
                  </a:cubicBezTo>
                  <a:cubicBezTo>
                    <a:pt x="926" y="564"/>
                    <a:pt x="937" y="550"/>
                    <a:pt x="922" y="517"/>
                  </a:cubicBezTo>
                  <a:cubicBezTo>
                    <a:pt x="917" y="505"/>
                    <a:pt x="870" y="494"/>
                    <a:pt x="868" y="493"/>
                  </a:cubicBezTo>
                  <a:cubicBezTo>
                    <a:pt x="856" y="485"/>
                    <a:pt x="832" y="469"/>
                    <a:pt x="832" y="469"/>
                  </a:cubicBezTo>
                  <a:cubicBezTo>
                    <a:pt x="823" y="441"/>
                    <a:pt x="828" y="421"/>
                    <a:pt x="802" y="403"/>
                  </a:cubicBezTo>
                  <a:cubicBezTo>
                    <a:pt x="794" y="378"/>
                    <a:pt x="781" y="383"/>
                    <a:pt x="766" y="361"/>
                  </a:cubicBezTo>
                  <a:cubicBezTo>
                    <a:pt x="772" y="296"/>
                    <a:pt x="768" y="268"/>
                    <a:pt x="832" y="247"/>
                  </a:cubicBezTo>
                  <a:cubicBezTo>
                    <a:pt x="855" y="212"/>
                    <a:pt x="840" y="182"/>
                    <a:pt x="802" y="169"/>
                  </a:cubicBezTo>
                  <a:cubicBezTo>
                    <a:pt x="795" y="147"/>
                    <a:pt x="798" y="115"/>
                    <a:pt x="784" y="97"/>
                  </a:cubicBezTo>
                  <a:cubicBezTo>
                    <a:pt x="778" y="89"/>
                    <a:pt x="749" y="77"/>
                    <a:pt x="742" y="73"/>
                  </a:cubicBezTo>
                  <a:cubicBezTo>
                    <a:pt x="730" y="66"/>
                    <a:pt x="706" y="49"/>
                    <a:pt x="706" y="49"/>
                  </a:cubicBezTo>
                  <a:cubicBezTo>
                    <a:pt x="674" y="51"/>
                    <a:pt x="642" y="50"/>
                    <a:pt x="610" y="55"/>
                  </a:cubicBezTo>
                  <a:cubicBezTo>
                    <a:pt x="587" y="59"/>
                    <a:pt x="594" y="71"/>
                    <a:pt x="586" y="85"/>
                  </a:cubicBezTo>
                  <a:cubicBezTo>
                    <a:pt x="565" y="122"/>
                    <a:pt x="570" y="115"/>
                    <a:pt x="544" y="133"/>
                  </a:cubicBezTo>
                  <a:cubicBezTo>
                    <a:pt x="510" y="122"/>
                    <a:pt x="530" y="131"/>
                    <a:pt x="490" y="91"/>
                  </a:cubicBezTo>
                  <a:cubicBezTo>
                    <a:pt x="480" y="81"/>
                    <a:pt x="466" y="75"/>
                    <a:pt x="454" y="67"/>
                  </a:cubicBezTo>
                  <a:cubicBezTo>
                    <a:pt x="448" y="63"/>
                    <a:pt x="436" y="55"/>
                    <a:pt x="436" y="55"/>
                  </a:cubicBezTo>
                  <a:cubicBezTo>
                    <a:pt x="418" y="57"/>
                    <a:pt x="399" y="54"/>
                    <a:pt x="382" y="61"/>
                  </a:cubicBezTo>
                  <a:cubicBezTo>
                    <a:pt x="362" y="69"/>
                    <a:pt x="386" y="89"/>
                    <a:pt x="370" y="73"/>
                  </a:cubicBezTo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AutoShape 51"/>
            <p:cNvSpPr>
              <a:spLocks noChangeArrowheads="1"/>
            </p:cNvSpPr>
            <p:nvPr/>
          </p:nvSpPr>
          <p:spPr bwMode="auto">
            <a:xfrm rot="10671364">
              <a:off x="1696" y="1712"/>
              <a:ext cx="227" cy="613"/>
            </a:xfrm>
            <a:prstGeom prst="parallelogram">
              <a:avLst>
                <a:gd name="adj" fmla="val 0"/>
              </a:avLst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46800" rIns="54000" bIns="46038" anchor="ctr">
              <a:spAutoFit/>
            </a:bodyPr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Freeform 54"/>
          <p:cNvSpPr>
            <a:spLocks/>
          </p:cNvSpPr>
          <p:nvPr/>
        </p:nvSpPr>
        <p:spPr bwMode="auto">
          <a:xfrm>
            <a:off x="6557267" y="836712"/>
            <a:ext cx="2111375" cy="1717675"/>
          </a:xfrm>
          <a:custGeom>
            <a:avLst/>
            <a:gdLst>
              <a:gd name="T0" fmla="*/ 84 w 1494"/>
              <a:gd name="T1" fmla="*/ 207 h 1215"/>
              <a:gd name="T2" fmla="*/ 150 w 1494"/>
              <a:gd name="T3" fmla="*/ 171 h 1215"/>
              <a:gd name="T4" fmla="*/ 240 w 1494"/>
              <a:gd name="T5" fmla="*/ 213 h 1215"/>
              <a:gd name="T6" fmla="*/ 354 w 1494"/>
              <a:gd name="T7" fmla="*/ 171 h 1215"/>
              <a:gd name="T8" fmla="*/ 390 w 1494"/>
              <a:gd name="T9" fmla="*/ 213 h 1215"/>
              <a:gd name="T10" fmla="*/ 666 w 1494"/>
              <a:gd name="T11" fmla="*/ 165 h 1215"/>
              <a:gd name="T12" fmla="*/ 672 w 1494"/>
              <a:gd name="T13" fmla="*/ 129 h 1215"/>
              <a:gd name="T14" fmla="*/ 642 w 1494"/>
              <a:gd name="T15" fmla="*/ 99 h 1215"/>
              <a:gd name="T16" fmla="*/ 732 w 1494"/>
              <a:gd name="T17" fmla="*/ 93 h 1215"/>
              <a:gd name="T18" fmla="*/ 756 w 1494"/>
              <a:gd name="T19" fmla="*/ 135 h 1215"/>
              <a:gd name="T20" fmla="*/ 810 w 1494"/>
              <a:gd name="T21" fmla="*/ 57 h 1215"/>
              <a:gd name="T22" fmla="*/ 870 w 1494"/>
              <a:gd name="T23" fmla="*/ 15 h 1215"/>
              <a:gd name="T24" fmla="*/ 930 w 1494"/>
              <a:gd name="T25" fmla="*/ 189 h 1215"/>
              <a:gd name="T26" fmla="*/ 984 w 1494"/>
              <a:gd name="T27" fmla="*/ 297 h 1215"/>
              <a:gd name="T28" fmla="*/ 1056 w 1494"/>
              <a:gd name="T29" fmla="*/ 399 h 1215"/>
              <a:gd name="T30" fmla="*/ 1152 w 1494"/>
              <a:gd name="T31" fmla="*/ 531 h 1215"/>
              <a:gd name="T32" fmla="*/ 1242 w 1494"/>
              <a:gd name="T33" fmla="*/ 633 h 1215"/>
              <a:gd name="T34" fmla="*/ 1302 w 1494"/>
              <a:gd name="T35" fmla="*/ 765 h 1215"/>
              <a:gd name="T36" fmla="*/ 1380 w 1494"/>
              <a:gd name="T37" fmla="*/ 891 h 1215"/>
              <a:gd name="T38" fmla="*/ 1482 w 1494"/>
              <a:gd name="T39" fmla="*/ 1077 h 1215"/>
              <a:gd name="T40" fmla="*/ 1398 w 1494"/>
              <a:gd name="T41" fmla="*/ 1131 h 1215"/>
              <a:gd name="T42" fmla="*/ 1260 w 1494"/>
              <a:gd name="T43" fmla="*/ 1143 h 1215"/>
              <a:gd name="T44" fmla="*/ 1164 w 1494"/>
              <a:gd name="T45" fmla="*/ 1173 h 1215"/>
              <a:gd name="T46" fmla="*/ 1122 w 1494"/>
              <a:gd name="T47" fmla="*/ 1149 h 1215"/>
              <a:gd name="T48" fmla="*/ 1032 w 1494"/>
              <a:gd name="T49" fmla="*/ 1191 h 1215"/>
              <a:gd name="T50" fmla="*/ 948 w 1494"/>
              <a:gd name="T51" fmla="*/ 1185 h 1215"/>
              <a:gd name="T52" fmla="*/ 816 w 1494"/>
              <a:gd name="T53" fmla="*/ 1113 h 1215"/>
              <a:gd name="T54" fmla="*/ 690 w 1494"/>
              <a:gd name="T55" fmla="*/ 1053 h 1215"/>
              <a:gd name="T56" fmla="*/ 594 w 1494"/>
              <a:gd name="T57" fmla="*/ 1065 h 1215"/>
              <a:gd name="T58" fmla="*/ 534 w 1494"/>
              <a:gd name="T59" fmla="*/ 1131 h 1215"/>
              <a:gd name="T60" fmla="*/ 414 w 1494"/>
              <a:gd name="T61" fmla="*/ 1113 h 1215"/>
              <a:gd name="T62" fmla="*/ 444 w 1494"/>
              <a:gd name="T63" fmla="*/ 837 h 1215"/>
              <a:gd name="T64" fmla="*/ 264 w 1494"/>
              <a:gd name="T65" fmla="*/ 603 h 1215"/>
              <a:gd name="T66" fmla="*/ 222 w 1494"/>
              <a:gd name="T67" fmla="*/ 447 h 1215"/>
              <a:gd name="T68" fmla="*/ 174 w 1494"/>
              <a:gd name="T69" fmla="*/ 387 h 1215"/>
              <a:gd name="T70" fmla="*/ 66 w 1494"/>
              <a:gd name="T71" fmla="*/ 309 h 1215"/>
              <a:gd name="T72" fmla="*/ 0 w 1494"/>
              <a:gd name="T73" fmla="*/ 261 h 12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494"/>
              <a:gd name="T112" fmla="*/ 0 h 1215"/>
              <a:gd name="T113" fmla="*/ 1494 w 1494"/>
              <a:gd name="T114" fmla="*/ 1215 h 12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494" h="1215">
                <a:moveTo>
                  <a:pt x="0" y="261"/>
                </a:moveTo>
                <a:cubicBezTo>
                  <a:pt x="21" y="229"/>
                  <a:pt x="54" y="227"/>
                  <a:pt x="84" y="207"/>
                </a:cubicBezTo>
                <a:cubicBezTo>
                  <a:pt x="103" y="178"/>
                  <a:pt x="89" y="191"/>
                  <a:pt x="132" y="177"/>
                </a:cubicBezTo>
                <a:cubicBezTo>
                  <a:pt x="138" y="175"/>
                  <a:pt x="150" y="171"/>
                  <a:pt x="150" y="171"/>
                </a:cubicBezTo>
                <a:cubicBezTo>
                  <a:pt x="184" y="182"/>
                  <a:pt x="166" y="206"/>
                  <a:pt x="204" y="219"/>
                </a:cubicBezTo>
                <a:cubicBezTo>
                  <a:pt x="216" y="217"/>
                  <a:pt x="229" y="218"/>
                  <a:pt x="240" y="213"/>
                </a:cubicBezTo>
                <a:cubicBezTo>
                  <a:pt x="266" y="200"/>
                  <a:pt x="237" y="178"/>
                  <a:pt x="276" y="165"/>
                </a:cubicBezTo>
                <a:cubicBezTo>
                  <a:pt x="302" y="167"/>
                  <a:pt x="331" y="159"/>
                  <a:pt x="354" y="171"/>
                </a:cubicBezTo>
                <a:cubicBezTo>
                  <a:pt x="365" y="176"/>
                  <a:pt x="352" y="198"/>
                  <a:pt x="360" y="207"/>
                </a:cubicBezTo>
                <a:cubicBezTo>
                  <a:pt x="367" y="215"/>
                  <a:pt x="380" y="211"/>
                  <a:pt x="390" y="213"/>
                </a:cubicBezTo>
                <a:cubicBezTo>
                  <a:pt x="486" y="211"/>
                  <a:pt x="647" y="275"/>
                  <a:pt x="678" y="183"/>
                </a:cubicBezTo>
                <a:cubicBezTo>
                  <a:pt x="674" y="177"/>
                  <a:pt x="672" y="170"/>
                  <a:pt x="666" y="165"/>
                </a:cubicBezTo>
                <a:cubicBezTo>
                  <a:pt x="661" y="161"/>
                  <a:pt x="651" y="165"/>
                  <a:pt x="648" y="159"/>
                </a:cubicBezTo>
                <a:cubicBezTo>
                  <a:pt x="641" y="145"/>
                  <a:pt x="666" y="133"/>
                  <a:pt x="672" y="129"/>
                </a:cubicBezTo>
                <a:cubicBezTo>
                  <a:pt x="660" y="125"/>
                  <a:pt x="648" y="121"/>
                  <a:pt x="636" y="117"/>
                </a:cubicBezTo>
                <a:cubicBezTo>
                  <a:pt x="630" y="115"/>
                  <a:pt x="637" y="103"/>
                  <a:pt x="642" y="99"/>
                </a:cubicBezTo>
                <a:cubicBezTo>
                  <a:pt x="658" y="86"/>
                  <a:pt x="682" y="90"/>
                  <a:pt x="702" y="87"/>
                </a:cubicBezTo>
                <a:cubicBezTo>
                  <a:pt x="712" y="89"/>
                  <a:pt x="725" y="86"/>
                  <a:pt x="732" y="93"/>
                </a:cubicBezTo>
                <a:cubicBezTo>
                  <a:pt x="739" y="100"/>
                  <a:pt x="733" y="114"/>
                  <a:pt x="738" y="123"/>
                </a:cubicBezTo>
                <a:cubicBezTo>
                  <a:pt x="742" y="129"/>
                  <a:pt x="750" y="131"/>
                  <a:pt x="756" y="135"/>
                </a:cubicBezTo>
                <a:cubicBezTo>
                  <a:pt x="783" y="128"/>
                  <a:pt x="787" y="119"/>
                  <a:pt x="798" y="93"/>
                </a:cubicBezTo>
                <a:cubicBezTo>
                  <a:pt x="803" y="81"/>
                  <a:pt x="810" y="57"/>
                  <a:pt x="810" y="57"/>
                </a:cubicBezTo>
                <a:cubicBezTo>
                  <a:pt x="802" y="24"/>
                  <a:pt x="787" y="22"/>
                  <a:pt x="816" y="3"/>
                </a:cubicBezTo>
                <a:cubicBezTo>
                  <a:pt x="834" y="6"/>
                  <a:pt x="859" y="0"/>
                  <a:pt x="870" y="15"/>
                </a:cubicBezTo>
                <a:cubicBezTo>
                  <a:pt x="893" y="48"/>
                  <a:pt x="881" y="74"/>
                  <a:pt x="912" y="105"/>
                </a:cubicBezTo>
                <a:cubicBezTo>
                  <a:pt x="921" y="132"/>
                  <a:pt x="920" y="162"/>
                  <a:pt x="930" y="189"/>
                </a:cubicBezTo>
                <a:cubicBezTo>
                  <a:pt x="936" y="204"/>
                  <a:pt x="955" y="208"/>
                  <a:pt x="966" y="219"/>
                </a:cubicBezTo>
                <a:cubicBezTo>
                  <a:pt x="974" y="244"/>
                  <a:pt x="973" y="273"/>
                  <a:pt x="984" y="297"/>
                </a:cubicBezTo>
                <a:cubicBezTo>
                  <a:pt x="987" y="304"/>
                  <a:pt x="996" y="305"/>
                  <a:pt x="1002" y="309"/>
                </a:cubicBezTo>
                <a:cubicBezTo>
                  <a:pt x="1024" y="342"/>
                  <a:pt x="1020" y="375"/>
                  <a:pt x="1056" y="399"/>
                </a:cubicBezTo>
                <a:cubicBezTo>
                  <a:pt x="1082" y="438"/>
                  <a:pt x="1100" y="486"/>
                  <a:pt x="1140" y="513"/>
                </a:cubicBezTo>
                <a:cubicBezTo>
                  <a:pt x="1144" y="519"/>
                  <a:pt x="1147" y="526"/>
                  <a:pt x="1152" y="531"/>
                </a:cubicBezTo>
                <a:cubicBezTo>
                  <a:pt x="1163" y="540"/>
                  <a:pt x="1188" y="555"/>
                  <a:pt x="1188" y="555"/>
                </a:cubicBezTo>
                <a:cubicBezTo>
                  <a:pt x="1201" y="593"/>
                  <a:pt x="1201" y="619"/>
                  <a:pt x="1242" y="633"/>
                </a:cubicBezTo>
                <a:cubicBezTo>
                  <a:pt x="1258" y="657"/>
                  <a:pt x="1267" y="680"/>
                  <a:pt x="1284" y="705"/>
                </a:cubicBezTo>
                <a:cubicBezTo>
                  <a:pt x="1291" y="716"/>
                  <a:pt x="1298" y="750"/>
                  <a:pt x="1302" y="765"/>
                </a:cubicBezTo>
                <a:cubicBezTo>
                  <a:pt x="1312" y="798"/>
                  <a:pt x="1332" y="831"/>
                  <a:pt x="1356" y="855"/>
                </a:cubicBezTo>
                <a:cubicBezTo>
                  <a:pt x="1376" y="915"/>
                  <a:pt x="1343" y="824"/>
                  <a:pt x="1380" y="891"/>
                </a:cubicBezTo>
                <a:cubicBezTo>
                  <a:pt x="1405" y="937"/>
                  <a:pt x="1374" y="921"/>
                  <a:pt x="1410" y="933"/>
                </a:cubicBezTo>
                <a:cubicBezTo>
                  <a:pt x="1450" y="973"/>
                  <a:pt x="1442" y="1037"/>
                  <a:pt x="1482" y="1077"/>
                </a:cubicBezTo>
                <a:cubicBezTo>
                  <a:pt x="1494" y="1112"/>
                  <a:pt x="1464" y="1109"/>
                  <a:pt x="1434" y="1119"/>
                </a:cubicBezTo>
                <a:cubicBezTo>
                  <a:pt x="1422" y="1123"/>
                  <a:pt x="1398" y="1131"/>
                  <a:pt x="1398" y="1131"/>
                </a:cubicBezTo>
                <a:cubicBezTo>
                  <a:pt x="1384" y="1153"/>
                  <a:pt x="1371" y="1153"/>
                  <a:pt x="1350" y="1167"/>
                </a:cubicBezTo>
                <a:cubicBezTo>
                  <a:pt x="1309" y="1162"/>
                  <a:pt x="1296" y="1152"/>
                  <a:pt x="1260" y="1143"/>
                </a:cubicBezTo>
                <a:cubicBezTo>
                  <a:pt x="1240" y="1145"/>
                  <a:pt x="1219" y="1143"/>
                  <a:pt x="1200" y="1149"/>
                </a:cubicBezTo>
                <a:cubicBezTo>
                  <a:pt x="1186" y="1153"/>
                  <a:pt x="1178" y="1168"/>
                  <a:pt x="1164" y="1173"/>
                </a:cubicBezTo>
                <a:cubicBezTo>
                  <a:pt x="1160" y="1179"/>
                  <a:pt x="1159" y="1188"/>
                  <a:pt x="1152" y="1191"/>
                </a:cubicBezTo>
                <a:cubicBezTo>
                  <a:pt x="1127" y="1201"/>
                  <a:pt x="1127" y="1151"/>
                  <a:pt x="1122" y="1149"/>
                </a:cubicBezTo>
                <a:cubicBezTo>
                  <a:pt x="1116" y="1147"/>
                  <a:pt x="1110" y="1145"/>
                  <a:pt x="1104" y="1143"/>
                </a:cubicBezTo>
                <a:cubicBezTo>
                  <a:pt x="1018" y="1172"/>
                  <a:pt x="1122" y="1131"/>
                  <a:pt x="1032" y="1191"/>
                </a:cubicBezTo>
                <a:cubicBezTo>
                  <a:pt x="1020" y="1199"/>
                  <a:pt x="996" y="1215"/>
                  <a:pt x="996" y="1215"/>
                </a:cubicBezTo>
                <a:cubicBezTo>
                  <a:pt x="953" y="1201"/>
                  <a:pt x="967" y="1214"/>
                  <a:pt x="948" y="1185"/>
                </a:cubicBezTo>
                <a:cubicBezTo>
                  <a:pt x="938" y="1126"/>
                  <a:pt x="933" y="1142"/>
                  <a:pt x="870" y="1149"/>
                </a:cubicBezTo>
                <a:cubicBezTo>
                  <a:pt x="816" y="1167"/>
                  <a:pt x="837" y="1134"/>
                  <a:pt x="816" y="1113"/>
                </a:cubicBezTo>
                <a:cubicBezTo>
                  <a:pt x="803" y="1100"/>
                  <a:pt x="780" y="1104"/>
                  <a:pt x="762" y="1101"/>
                </a:cubicBezTo>
                <a:cubicBezTo>
                  <a:pt x="740" y="1034"/>
                  <a:pt x="780" y="1044"/>
                  <a:pt x="690" y="1053"/>
                </a:cubicBezTo>
                <a:cubicBezTo>
                  <a:pt x="700" y="1105"/>
                  <a:pt x="699" y="1102"/>
                  <a:pt x="642" y="1095"/>
                </a:cubicBezTo>
                <a:cubicBezTo>
                  <a:pt x="623" y="1066"/>
                  <a:pt x="637" y="1079"/>
                  <a:pt x="594" y="1065"/>
                </a:cubicBezTo>
                <a:cubicBezTo>
                  <a:pt x="588" y="1063"/>
                  <a:pt x="576" y="1059"/>
                  <a:pt x="576" y="1059"/>
                </a:cubicBezTo>
                <a:cubicBezTo>
                  <a:pt x="559" y="1085"/>
                  <a:pt x="560" y="1113"/>
                  <a:pt x="534" y="1131"/>
                </a:cubicBezTo>
                <a:cubicBezTo>
                  <a:pt x="503" y="1126"/>
                  <a:pt x="487" y="1124"/>
                  <a:pt x="462" y="1107"/>
                </a:cubicBezTo>
                <a:cubicBezTo>
                  <a:pt x="446" y="1109"/>
                  <a:pt x="430" y="1113"/>
                  <a:pt x="414" y="1113"/>
                </a:cubicBezTo>
                <a:cubicBezTo>
                  <a:pt x="345" y="1113"/>
                  <a:pt x="415" y="1037"/>
                  <a:pt x="426" y="1005"/>
                </a:cubicBezTo>
                <a:cubicBezTo>
                  <a:pt x="430" y="945"/>
                  <a:pt x="438" y="895"/>
                  <a:pt x="444" y="837"/>
                </a:cubicBezTo>
                <a:cubicBezTo>
                  <a:pt x="432" y="768"/>
                  <a:pt x="405" y="771"/>
                  <a:pt x="336" y="765"/>
                </a:cubicBezTo>
                <a:cubicBezTo>
                  <a:pt x="279" y="727"/>
                  <a:pt x="277" y="666"/>
                  <a:pt x="264" y="603"/>
                </a:cubicBezTo>
                <a:cubicBezTo>
                  <a:pt x="270" y="563"/>
                  <a:pt x="267" y="552"/>
                  <a:pt x="294" y="525"/>
                </a:cubicBezTo>
                <a:cubicBezTo>
                  <a:pt x="287" y="473"/>
                  <a:pt x="274" y="456"/>
                  <a:pt x="222" y="447"/>
                </a:cubicBezTo>
                <a:cubicBezTo>
                  <a:pt x="203" y="418"/>
                  <a:pt x="212" y="436"/>
                  <a:pt x="198" y="393"/>
                </a:cubicBezTo>
                <a:cubicBezTo>
                  <a:pt x="195" y="385"/>
                  <a:pt x="182" y="389"/>
                  <a:pt x="174" y="387"/>
                </a:cubicBezTo>
                <a:cubicBezTo>
                  <a:pt x="131" y="377"/>
                  <a:pt x="158" y="386"/>
                  <a:pt x="126" y="375"/>
                </a:cubicBezTo>
                <a:cubicBezTo>
                  <a:pt x="96" y="352"/>
                  <a:pt x="94" y="327"/>
                  <a:pt x="66" y="309"/>
                </a:cubicBezTo>
                <a:cubicBezTo>
                  <a:pt x="57" y="283"/>
                  <a:pt x="40" y="281"/>
                  <a:pt x="18" y="267"/>
                </a:cubicBezTo>
                <a:cubicBezTo>
                  <a:pt x="10" y="244"/>
                  <a:pt x="16" y="245"/>
                  <a:pt x="0" y="261"/>
                </a:cubicBezTo>
                <a:close/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55"/>
          <p:cNvSpPr>
            <a:spLocks/>
          </p:cNvSpPr>
          <p:nvPr/>
        </p:nvSpPr>
        <p:spPr bwMode="auto">
          <a:xfrm>
            <a:off x="5734942" y="1138337"/>
            <a:ext cx="1484313" cy="1576387"/>
          </a:xfrm>
          <a:custGeom>
            <a:avLst/>
            <a:gdLst>
              <a:gd name="T0" fmla="*/ 294 w 1050"/>
              <a:gd name="T1" fmla="*/ 414 h 1116"/>
              <a:gd name="T2" fmla="*/ 228 w 1050"/>
              <a:gd name="T3" fmla="*/ 408 h 1116"/>
              <a:gd name="T4" fmla="*/ 210 w 1050"/>
              <a:gd name="T5" fmla="*/ 336 h 1116"/>
              <a:gd name="T6" fmla="*/ 168 w 1050"/>
              <a:gd name="T7" fmla="*/ 318 h 1116"/>
              <a:gd name="T8" fmla="*/ 114 w 1050"/>
              <a:gd name="T9" fmla="*/ 348 h 1116"/>
              <a:gd name="T10" fmla="*/ 66 w 1050"/>
              <a:gd name="T11" fmla="*/ 378 h 1116"/>
              <a:gd name="T12" fmla="*/ 54 w 1050"/>
              <a:gd name="T13" fmla="*/ 414 h 1116"/>
              <a:gd name="T14" fmla="*/ 48 w 1050"/>
              <a:gd name="T15" fmla="*/ 450 h 1116"/>
              <a:gd name="T16" fmla="*/ 6 w 1050"/>
              <a:gd name="T17" fmla="*/ 462 h 1116"/>
              <a:gd name="T18" fmla="*/ 0 w 1050"/>
              <a:gd name="T19" fmla="*/ 480 h 1116"/>
              <a:gd name="T20" fmla="*/ 102 w 1050"/>
              <a:gd name="T21" fmla="*/ 576 h 1116"/>
              <a:gd name="T22" fmla="*/ 126 w 1050"/>
              <a:gd name="T23" fmla="*/ 672 h 1116"/>
              <a:gd name="T24" fmla="*/ 180 w 1050"/>
              <a:gd name="T25" fmla="*/ 702 h 1116"/>
              <a:gd name="T26" fmla="*/ 186 w 1050"/>
              <a:gd name="T27" fmla="*/ 666 h 1116"/>
              <a:gd name="T28" fmla="*/ 210 w 1050"/>
              <a:gd name="T29" fmla="*/ 672 h 1116"/>
              <a:gd name="T30" fmla="*/ 294 w 1050"/>
              <a:gd name="T31" fmla="*/ 678 h 1116"/>
              <a:gd name="T32" fmla="*/ 324 w 1050"/>
              <a:gd name="T33" fmla="*/ 732 h 1116"/>
              <a:gd name="T34" fmla="*/ 294 w 1050"/>
              <a:gd name="T35" fmla="*/ 816 h 1116"/>
              <a:gd name="T36" fmla="*/ 300 w 1050"/>
              <a:gd name="T37" fmla="*/ 906 h 1116"/>
              <a:gd name="T38" fmla="*/ 324 w 1050"/>
              <a:gd name="T39" fmla="*/ 912 h 1116"/>
              <a:gd name="T40" fmla="*/ 354 w 1050"/>
              <a:gd name="T41" fmla="*/ 1032 h 1116"/>
              <a:gd name="T42" fmla="*/ 414 w 1050"/>
              <a:gd name="T43" fmla="*/ 1056 h 1116"/>
              <a:gd name="T44" fmla="*/ 498 w 1050"/>
              <a:gd name="T45" fmla="*/ 1116 h 1116"/>
              <a:gd name="T46" fmla="*/ 546 w 1050"/>
              <a:gd name="T47" fmla="*/ 1110 h 1116"/>
              <a:gd name="T48" fmla="*/ 588 w 1050"/>
              <a:gd name="T49" fmla="*/ 1050 h 1116"/>
              <a:gd name="T50" fmla="*/ 672 w 1050"/>
              <a:gd name="T51" fmla="*/ 1056 h 1116"/>
              <a:gd name="T52" fmla="*/ 690 w 1050"/>
              <a:gd name="T53" fmla="*/ 1068 h 1116"/>
              <a:gd name="T54" fmla="*/ 726 w 1050"/>
              <a:gd name="T55" fmla="*/ 1080 h 1116"/>
              <a:gd name="T56" fmla="*/ 924 w 1050"/>
              <a:gd name="T57" fmla="*/ 966 h 1116"/>
              <a:gd name="T58" fmla="*/ 984 w 1050"/>
              <a:gd name="T59" fmla="*/ 942 h 1116"/>
              <a:gd name="T60" fmla="*/ 1020 w 1050"/>
              <a:gd name="T61" fmla="*/ 930 h 1116"/>
              <a:gd name="T62" fmla="*/ 1026 w 1050"/>
              <a:gd name="T63" fmla="*/ 852 h 1116"/>
              <a:gd name="T64" fmla="*/ 1050 w 1050"/>
              <a:gd name="T65" fmla="*/ 648 h 1116"/>
              <a:gd name="T66" fmla="*/ 1008 w 1050"/>
              <a:gd name="T67" fmla="*/ 546 h 1116"/>
              <a:gd name="T68" fmla="*/ 972 w 1050"/>
              <a:gd name="T69" fmla="*/ 540 h 1116"/>
              <a:gd name="T70" fmla="*/ 900 w 1050"/>
              <a:gd name="T71" fmla="*/ 510 h 1116"/>
              <a:gd name="T72" fmla="*/ 870 w 1050"/>
              <a:gd name="T73" fmla="*/ 408 h 1116"/>
              <a:gd name="T74" fmla="*/ 894 w 1050"/>
              <a:gd name="T75" fmla="*/ 354 h 1116"/>
              <a:gd name="T76" fmla="*/ 876 w 1050"/>
              <a:gd name="T77" fmla="*/ 234 h 1116"/>
              <a:gd name="T78" fmla="*/ 828 w 1050"/>
              <a:gd name="T79" fmla="*/ 204 h 1116"/>
              <a:gd name="T80" fmla="*/ 696 w 1050"/>
              <a:gd name="T81" fmla="*/ 114 h 1116"/>
              <a:gd name="T82" fmla="*/ 642 w 1050"/>
              <a:gd name="T83" fmla="*/ 42 h 1116"/>
              <a:gd name="T84" fmla="*/ 588 w 1050"/>
              <a:gd name="T85" fmla="*/ 0 h 1116"/>
              <a:gd name="T86" fmla="*/ 540 w 1050"/>
              <a:gd name="T87" fmla="*/ 6 h 1116"/>
              <a:gd name="T88" fmla="*/ 522 w 1050"/>
              <a:gd name="T89" fmla="*/ 42 h 1116"/>
              <a:gd name="T90" fmla="*/ 456 w 1050"/>
              <a:gd name="T91" fmla="*/ 48 h 1116"/>
              <a:gd name="T92" fmla="*/ 432 w 1050"/>
              <a:gd name="T93" fmla="*/ 114 h 1116"/>
              <a:gd name="T94" fmla="*/ 396 w 1050"/>
              <a:gd name="T95" fmla="*/ 108 h 1116"/>
              <a:gd name="T96" fmla="*/ 366 w 1050"/>
              <a:gd name="T97" fmla="*/ 102 h 1116"/>
              <a:gd name="T98" fmla="*/ 372 w 1050"/>
              <a:gd name="T99" fmla="*/ 138 h 1116"/>
              <a:gd name="T100" fmla="*/ 402 w 1050"/>
              <a:gd name="T101" fmla="*/ 144 h 1116"/>
              <a:gd name="T102" fmla="*/ 438 w 1050"/>
              <a:gd name="T103" fmla="*/ 156 h 1116"/>
              <a:gd name="T104" fmla="*/ 432 w 1050"/>
              <a:gd name="T105" fmla="*/ 198 h 1116"/>
              <a:gd name="T106" fmla="*/ 342 w 1050"/>
              <a:gd name="T107" fmla="*/ 264 h 1116"/>
              <a:gd name="T108" fmla="*/ 306 w 1050"/>
              <a:gd name="T109" fmla="*/ 390 h 1116"/>
              <a:gd name="T110" fmla="*/ 294 w 1050"/>
              <a:gd name="T111" fmla="*/ 414 h 11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0"/>
              <a:gd name="T169" fmla="*/ 0 h 1116"/>
              <a:gd name="T170" fmla="*/ 1050 w 1050"/>
              <a:gd name="T171" fmla="*/ 1116 h 111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0" h="1116">
                <a:moveTo>
                  <a:pt x="294" y="414"/>
                </a:moveTo>
                <a:cubicBezTo>
                  <a:pt x="272" y="412"/>
                  <a:pt x="249" y="414"/>
                  <a:pt x="228" y="408"/>
                </a:cubicBezTo>
                <a:cubicBezTo>
                  <a:pt x="204" y="401"/>
                  <a:pt x="219" y="359"/>
                  <a:pt x="210" y="336"/>
                </a:cubicBezTo>
                <a:cubicBezTo>
                  <a:pt x="204" y="322"/>
                  <a:pt x="182" y="325"/>
                  <a:pt x="168" y="318"/>
                </a:cubicBezTo>
                <a:cubicBezTo>
                  <a:pt x="134" y="327"/>
                  <a:pt x="144" y="338"/>
                  <a:pt x="114" y="348"/>
                </a:cubicBezTo>
                <a:cubicBezTo>
                  <a:pt x="92" y="370"/>
                  <a:pt x="96" y="388"/>
                  <a:pt x="66" y="378"/>
                </a:cubicBezTo>
                <a:cubicBezTo>
                  <a:pt x="62" y="390"/>
                  <a:pt x="58" y="402"/>
                  <a:pt x="54" y="414"/>
                </a:cubicBezTo>
                <a:cubicBezTo>
                  <a:pt x="50" y="426"/>
                  <a:pt x="54" y="439"/>
                  <a:pt x="48" y="450"/>
                </a:cubicBezTo>
                <a:cubicBezTo>
                  <a:pt x="41" y="463"/>
                  <a:pt x="20" y="458"/>
                  <a:pt x="6" y="462"/>
                </a:cubicBezTo>
                <a:cubicBezTo>
                  <a:pt x="4" y="468"/>
                  <a:pt x="0" y="474"/>
                  <a:pt x="0" y="480"/>
                </a:cubicBezTo>
                <a:cubicBezTo>
                  <a:pt x="0" y="584"/>
                  <a:pt x="6" y="569"/>
                  <a:pt x="102" y="576"/>
                </a:cubicBezTo>
                <a:cubicBezTo>
                  <a:pt x="112" y="605"/>
                  <a:pt x="110" y="645"/>
                  <a:pt x="126" y="672"/>
                </a:cubicBezTo>
                <a:cubicBezTo>
                  <a:pt x="136" y="690"/>
                  <a:pt x="180" y="702"/>
                  <a:pt x="180" y="702"/>
                </a:cubicBezTo>
                <a:cubicBezTo>
                  <a:pt x="182" y="690"/>
                  <a:pt x="177" y="675"/>
                  <a:pt x="186" y="666"/>
                </a:cubicBezTo>
                <a:cubicBezTo>
                  <a:pt x="192" y="660"/>
                  <a:pt x="202" y="671"/>
                  <a:pt x="210" y="672"/>
                </a:cubicBezTo>
                <a:cubicBezTo>
                  <a:pt x="238" y="675"/>
                  <a:pt x="266" y="676"/>
                  <a:pt x="294" y="678"/>
                </a:cubicBezTo>
                <a:cubicBezTo>
                  <a:pt x="306" y="696"/>
                  <a:pt x="312" y="714"/>
                  <a:pt x="324" y="732"/>
                </a:cubicBezTo>
                <a:cubicBezTo>
                  <a:pt x="319" y="769"/>
                  <a:pt x="325" y="795"/>
                  <a:pt x="294" y="816"/>
                </a:cubicBezTo>
                <a:cubicBezTo>
                  <a:pt x="287" y="837"/>
                  <a:pt x="284" y="893"/>
                  <a:pt x="300" y="906"/>
                </a:cubicBezTo>
                <a:cubicBezTo>
                  <a:pt x="306" y="911"/>
                  <a:pt x="316" y="910"/>
                  <a:pt x="324" y="912"/>
                </a:cubicBezTo>
                <a:cubicBezTo>
                  <a:pt x="331" y="932"/>
                  <a:pt x="342" y="1017"/>
                  <a:pt x="354" y="1032"/>
                </a:cubicBezTo>
                <a:cubicBezTo>
                  <a:pt x="367" y="1048"/>
                  <a:pt x="396" y="1052"/>
                  <a:pt x="414" y="1056"/>
                </a:cubicBezTo>
                <a:cubicBezTo>
                  <a:pt x="444" y="1076"/>
                  <a:pt x="465" y="1105"/>
                  <a:pt x="498" y="1116"/>
                </a:cubicBezTo>
                <a:cubicBezTo>
                  <a:pt x="514" y="1114"/>
                  <a:pt x="531" y="1116"/>
                  <a:pt x="546" y="1110"/>
                </a:cubicBezTo>
                <a:cubicBezTo>
                  <a:pt x="570" y="1100"/>
                  <a:pt x="549" y="1063"/>
                  <a:pt x="588" y="1050"/>
                </a:cubicBezTo>
                <a:cubicBezTo>
                  <a:pt x="616" y="1052"/>
                  <a:pt x="644" y="1051"/>
                  <a:pt x="672" y="1056"/>
                </a:cubicBezTo>
                <a:cubicBezTo>
                  <a:pt x="679" y="1057"/>
                  <a:pt x="683" y="1065"/>
                  <a:pt x="690" y="1068"/>
                </a:cubicBezTo>
                <a:cubicBezTo>
                  <a:pt x="702" y="1073"/>
                  <a:pt x="726" y="1080"/>
                  <a:pt x="726" y="1080"/>
                </a:cubicBezTo>
                <a:cubicBezTo>
                  <a:pt x="810" y="1066"/>
                  <a:pt x="860" y="1019"/>
                  <a:pt x="924" y="966"/>
                </a:cubicBezTo>
                <a:cubicBezTo>
                  <a:pt x="943" y="951"/>
                  <a:pt x="962" y="949"/>
                  <a:pt x="984" y="942"/>
                </a:cubicBezTo>
                <a:cubicBezTo>
                  <a:pt x="996" y="938"/>
                  <a:pt x="1020" y="930"/>
                  <a:pt x="1020" y="930"/>
                </a:cubicBezTo>
                <a:cubicBezTo>
                  <a:pt x="1011" y="903"/>
                  <a:pt x="1017" y="879"/>
                  <a:pt x="1026" y="852"/>
                </a:cubicBezTo>
                <a:cubicBezTo>
                  <a:pt x="1030" y="783"/>
                  <a:pt x="1033" y="715"/>
                  <a:pt x="1050" y="648"/>
                </a:cubicBezTo>
                <a:cubicBezTo>
                  <a:pt x="1047" y="623"/>
                  <a:pt x="1040" y="560"/>
                  <a:pt x="1008" y="546"/>
                </a:cubicBezTo>
                <a:cubicBezTo>
                  <a:pt x="997" y="541"/>
                  <a:pt x="984" y="543"/>
                  <a:pt x="972" y="540"/>
                </a:cubicBezTo>
                <a:cubicBezTo>
                  <a:pt x="943" y="533"/>
                  <a:pt x="927" y="519"/>
                  <a:pt x="900" y="510"/>
                </a:cubicBezTo>
                <a:cubicBezTo>
                  <a:pt x="878" y="478"/>
                  <a:pt x="882" y="444"/>
                  <a:pt x="870" y="408"/>
                </a:cubicBezTo>
                <a:cubicBezTo>
                  <a:pt x="877" y="388"/>
                  <a:pt x="887" y="374"/>
                  <a:pt x="894" y="354"/>
                </a:cubicBezTo>
                <a:cubicBezTo>
                  <a:pt x="890" y="299"/>
                  <a:pt x="896" y="278"/>
                  <a:pt x="876" y="234"/>
                </a:cubicBezTo>
                <a:cubicBezTo>
                  <a:pt x="868" y="217"/>
                  <a:pt x="828" y="204"/>
                  <a:pt x="828" y="204"/>
                </a:cubicBezTo>
                <a:cubicBezTo>
                  <a:pt x="804" y="132"/>
                  <a:pt x="762" y="136"/>
                  <a:pt x="696" y="114"/>
                </a:cubicBezTo>
                <a:cubicBezTo>
                  <a:pt x="674" y="92"/>
                  <a:pt x="662" y="66"/>
                  <a:pt x="642" y="42"/>
                </a:cubicBezTo>
                <a:cubicBezTo>
                  <a:pt x="627" y="24"/>
                  <a:pt x="588" y="0"/>
                  <a:pt x="588" y="0"/>
                </a:cubicBezTo>
                <a:cubicBezTo>
                  <a:pt x="572" y="2"/>
                  <a:pt x="555" y="0"/>
                  <a:pt x="540" y="6"/>
                </a:cubicBezTo>
                <a:cubicBezTo>
                  <a:pt x="528" y="11"/>
                  <a:pt x="535" y="38"/>
                  <a:pt x="522" y="42"/>
                </a:cubicBezTo>
                <a:cubicBezTo>
                  <a:pt x="501" y="49"/>
                  <a:pt x="478" y="46"/>
                  <a:pt x="456" y="48"/>
                </a:cubicBezTo>
                <a:cubicBezTo>
                  <a:pt x="443" y="67"/>
                  <a:pt x="432" y="114"/>
                  <a:pt x="432" y="114"/>
                </a:cubicBezTo>
                <a:cubicBezTo>
                  <a:pt x="420" y="112"/>
                  <a:pt x="408" y="110"/>
                  <a:pt x="396" y="108"/>
                </a:cubicBezTo>
                <a:cubicBezTo>
                  <a:pt x="386" y="106"/>
                  <a:pt x="372" y="94"/>
                  <a:pt x="366" y="102"/>
                </a:cubicBezTo>
                <a:cubicBezTo>
                  <a:pt x="358" y="111"/>
                  <a:pt x="364" y="129"/>
                  <a:pt x="372" y="138"/>
                </a:cubicBezTo>
                <a:cubicBezTo>
                  <a:pt x="379" y="146"/>
                  <a:pt x="392" y="141"/>
                  <a:pt x="402" y="144"/>
                </a:cubicBezTo>
                <a:cubicBezTo>
                  <a:pt x="414" y="147"/>
                  <a:pt x="438" y="156"/>
                  <a:pt x="438" y="156"/>
                </a:cubicBezTo>
                <a:cubicBezTo>
                  <a:pt x="436" y="170"/>
                  <a:pt x="435" y="184"/>
                  <a:pt x="432" y="198"/>
                </a:cubicBezTo>
                <a:cubicBezTo>
                  <a:pt x="419" y="255"/>
                  <a:pt x="400" y="257"/>
                  <a:pt x="342" y="264"/>
                </a:cubicBezTo>
                <a:cubicBezTo>
                  <a:pt x="347" y="319"/>
                  <a:pt x="360" y="363"/>
                  <a:pt x="306" y="390"/>
                </a:cubicBezTo>
                <a:cubicBezTo>
                  <a:pt x="293" y="410"/>
                  <a:pt x="294" y="401"/>
                  <a:pt x="294" y="414"/>
                </a:cubicBezTo>
                <a:close/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0" name="Group 57"/>
          <p:cNvGrpSpPr>
            <a:grpSpLocks/>
          </p:cNvGrpSpPr>
          <p:nvPr/>
        </p:nvGrpSpPr>
        <p:grpSpPr bwMode="auto">
          <a:xfrm>
            <a:off x="5414267" y="3513237"/>
            <a:ext cx="1917700" cy="2319337"/>
            <a:chOff x="843" y="1577"/>
            <a:chExt cx="1208" cy="1462"/>
          </a:xfrm>
        </p:grpSpPr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843" y="2034"/>
              <a:ext cx="1197" cy="1005"/>
            </a:xfrm>
            <a:custGeom>
              <a:avLst/>
              <a:gdLst>
                <a:gd name="T0" fmla="*/ 361 w 1345"/>
                <a:gd name="T1" fmla="*/ 75 h 1128"/>
                <a:gd name="T2" fmla="*/ 295 w 1345"/>
                <a:gd name="T3" fmla="*/ 225 h 1128"/>
                <a:gd name="T4" fmla="*/ 247 w 1345"/>
                <a:gd name="T5" fmla="*/ 297 h 1128"/>
                <a:gd name="T6" fmla="*/ 187 w 1345"/>
                <a:gd name="T7" fmla="*/ 255 h 1128"/>
                <a:gd name="T8" fmla="*/ 169 w 1345"/>
                <a:gd name="T9" fmla="*/ 309 h 1128"/>
                <a:gd name="T10" fmla="*/ 121 w 1345"/>
                <a:gd name="T11" fmla="*/ 363 h 1128"/>
                <a:gd name="T12" fmla="*/ 157 w 1345"/>
                <a:gd name="T13" fmla="*/ 381 h 1128"/>
                <a:gd name="T14" fmla="*/ 97 w 1345"/>
                <a:gd name="T15" fmla="*/ 483 h 1128"/>
                <a:gd name="T16" fmla="*/ 19 w 1345"/>
                <a:gd name="T17" fmla="*/ 609 h 1128"/>
                <a:gd name="T18" fmla="*/ 25 w 1345"/>
                <a:gd name="T19" fmla="*/ 729 h 1128"/>
                <a:gd name="T20" fmla="*/ 79 w 1345"/>
                <a:gd name="T21" fmla="*/ 843 h 1128"/>
                <a:gd name="T22" fmla="*/ 25 w 1345"/>
                <a:gd name="T23" fmla="*/ 951 h 1128"/>
                <a:gd name="T24" fmla="*/ 7 w 1345"/>
                <a:gd name="T25" fmla="*/ 1047 h 1128"/>
                <a:gd name="T26" fmla="*/ 151 w 1345"/>
                <a:gd name="T27" fmla="*/ 1065 h 1128"/>
                <a:gd name="T28" fmla="*/ 241 w 1345"/>
                <a:gd name="T29" fmla="*/ 1053 h 1128"/>
                <a:gd name="T30" fmla="*/ 343 w 1345"/>
                <a:gd name="T31" fmla="*/ 975 h 1128"/>
                <a:gd name="T32" fmla="*/ 397 w 1345"/>
                <a:gd name="T33" fmla="*/ 921 h 1128"/>
                <a:gd name="T34" fmla="*/ 499 w 1345"/>
                <a:gd name="T35" fmla="*/ 987 h 1128"/>
                <a:gd name="T36" fmla="*/ 643 w 1345"/>
                <a:gd name="T37" fmla="*/ 993 h 1128"/>
                <a:gd name="T38" fmla="*/ 763 w 1345"/>
                <a:gd name="T39" fmla="*/ 969 h 1128"/>
                <a:gd name="T40" fmla="*/ 865 w 1345"/>
                <a:gd name="T41" fmla="*/ 963 h 1128"/>
                <a:gd name="T42" fmla="*/ 979 w 1345"/>
                <a:gd name="T43" fmla="*/ 879 h 1128"/>
                <a:gd name="T44" fmla="*/ 1051 w 1345"/>
                <a:gd name="T45" fmla="*/ 873 h 1128"/>
                <a:gd name="T46" fmla="*/ 1093 w 1345"/>
                <a:gd name="T47" fmla="*/ 891 h 1128"/>
                <a:gd name="T48" fmla="*/ 1117 w 1345"/>
                <a:gd name="T49" fmla="*/ 801 h 1128"/>
                <a:gd name="T50" fmla="*/ 1189 w 1345"/>
                <a:gd name="T51" fmla="*/ 735 h 1128"/>
                <a:gd name="T52" fmla="*/ 1303 w 1345"/>
                <a:gd name="T53" fmla="*/ 675 h 1128"/>
                <a:gd name="T54" fmla="*/ 1315 w 1345"/>
                <a:gd name="T55" fmla="*/ 495 h 1128"/>
                <a:gd name="T56" fmla="*/ 1255 w 1345"/>
                <a:gd name="T57" fmla="*/ 327 h 1128"/>
                <a:gd name="T58" fmla="*/ 1219 w 1345"/>
                <a:gd name="T59" fmla="*/ 267 h 1128"/>
                <a:gd name="T60" fmla="*/ 1147 w 1345"/>
                <a:gd name="T61" fmla="*/ 159 h 1128"/>
                <a:gd name="T62" fmla="*/ 1057 w 1345"/>
                <a:gd name="T63" fmla="*/ 141 h 1128"/>
                <a:gd name="T64" fmla="*/ 979 w 1345"/>
                <a:gd name="T65" fmla="*/ 135 h 1128"/>
                <a:gd name="T66" fmla="*/ 817 w 1345"/>
                <a:gd name="T67" fmla="*/ 147 h 1128"/>
                <a:gd name="T68" fmla="*/ 745 w 1345"/>
                <a:gd name="T69" fmla="*/ 81 h 1128"/>
                <a:gd name="T70" fmla="*/ 673 w 1345"/>
                <a:gd name="T71" fmla="*/ 33 h 1128"/>
                <a:gd name="T72" fmla="*/ 553 w 1345"/>
                <a:gd name="T73" fmla="*/ 69 h 1128"/>
                <a:gd name="T74" fmla="*/ 523 w 1345"/>
                <a:gd name="T75" fmla="*/ 111 h 1128"/>
                <a:gd name="T76" fmla="*/ 475 w 1345"/>
                <a:gd name="T77" fmla="*/ 159 h 1128"/>
                <a:gd name="T78" fmla="*/ 391 w 1345"/>
                <a:gd name="T79" fmla="*/ 57 h 11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45"/>
                <a:gd name="T121" fmla="*/ 0 h 1128"/>
                <a:gd name="T122" fmla="*/ 1345 w 1345"/>
                <a:gd name="T123" fmla="*/ 1128 h 11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45" h="1128">
                  <a:moveTo>
                    <a:pt x="415" y="51"/>
                  </a:moveTo>
                  <a:cubicBezTo>
                    <a:pt x="399" y="62"/>
                    <a:pt x="361" y="75"/>
                    <a:pt x="361" y="75"/>
                  </a:cubicBezTo>
                  <a:cubicBezTo>
                    <a:pt x="348" y="113"/>
                    <a:pt x="375" y="162"/>
                    <a:pt x="331" y="177"/>
                  </a:cubicBezTo>
                  <a:cubicBezTo>
                    <a:pt x="320" y="211"/>
                    <a:pt x="333" y="215"/>
                    <a:pt x="295" y="225"/>
                  </a:cubicBezTo>
                  <a:cubicBezTo>
                    <a:pt x="301" y="259"/>
                    <a:pt x="323" y="290"/>
                    <a:pt x="283" y="303"/>
                  </a:cubicBezTo>
                  <a:cubicBezTo>
                    <a:pt x="271" y="301"/>
                    <a:pt x="258" y="302"/>
                    <a:pt x="247" y="297"/>
                  </a:cubicBezTo>
                  <a:cubicBezTo>
                    <a:pt x="235" y="291"/>
                    <a:pt x="241" y="267"/>
                    <a:pt x="229" y="261"/>
                  </a:cubicBezTo>
                  <a:cubicBezTo>
                    <a:pt x="216" y="255"/>
                    <a:pt x="201" y="257"/>
                    <a:pt x="187" y="255"/>
                  </a:cubicBezTo>
                  <a:cubicBezTo>
                    <a:pt x="155" y="266"/>
                    <a:pt x="175" y="252"/>
                    <a:pt x="175" y="285"/>
                  </a:cubicBezTo>
                  <a:cubicBezTo>
                    <a:pt x="175" y="293"/>
                    <a:pt x="171" y="301"/>
                    <a:pt x="169" y="309"/>
                  </a:cubicBezTo>
                  <a:cubicBezTo>
                    <a:pt x="146" y="301"/>
                    <a:pt x="141" y="286"/>
                    <a:pt x="121" y="273"/>
                  </a:cubicBezTo>
                  <a:cubicBezTo>
                    <a:pt x="110" y="307"/>
                    <a:pt x="105" y="312"/>
                    <a:pt x="121" y="363"/>
                  </a:cubicBezTo>
                  <a:cubicBezTo>
                    <a:pt x="123" y="369"/>
                    <a:pt x="133" y="366"/>
                    <a:pt x="139" y="369"/>
                  </a:cubicBezTo>
                  <a:cubicBezTo>
                    <a:pt x="145" y="372"/>
                    <a:pt x="151" y="377"/>
                    <a:pt x="157" y="381"/>
                  </a:cubicBezTo>
                  <a:cubicBezTo>
                    <a:pt x="172" y="403"/>
                    <a:pt x="187" y="447"/>
                    <a:pt x="163" y="471"/>
                  </a:cubicBezTo>
                  <a:cubicBezTo>
                    <a:pt x="147" y="487"/>
                    <a:pt x="119" y="480"/>
                    <a:pt x="97" y="483"/>
                  </a:cubicBezTo>
                  <a:cubicBezTo>
                    <a:pt x="86" y="515"/>
                    <a:pt x="84" y="535"/>
                    <a:pt x="55" y="555"/>
                  </a:cubicBezTo>
                  <a:cubicBezTo>
                    <a:pt x="40" y="578"/>
                    <a:pt x="42" y="594"/>
                    <a:pt x="19" y="609"/>
                  </a:cubicBezTo>
                  <a:cubicBezTo>
                    <a:pt x="27" y="655"/>
                    <a:pt x="32" y="646"/>
                    <a:pt x="55" y="681"/>
                  </a:cubicBezTo>
                  <a:cubicBezTo>
                    <a:pt x="41" y="724"/>
                    <a:pt x="54" y="710"/>
                    <a:pt x="25" y="729"/>
                  </a:cubicBezTo>
                  <a:cubicBezTo>
                    <a:pt x="39" y="770"/>
                    <a:pt x="85" y="765"/>
                    <a:pt x="121" y="777"/>
                  </a:cubicBezTo>
                  <a:cubicBezTo>
                    <a:pt x="110" y="810"/>
                    <a:pt x="108" y="824"/>
                    <a:pt x="79" y="843"/>
                  </a:cubicBezTo>
                  <a:cubicBezTo>
                    <a:pt x="63" y="891"/>
                    <a:pt x="79" y="831"/>
                    <a:pt x="79" y="879"/>
                  </a:cubicBezTo>
                  <a:cubicBezTo>
                    <a:pt x="79" y="912"/>
                    <a:pt x="49" y="935"/>
                    <a:pt x="25" y="951"/>
                  </a:cubicBezTo>
                  <a:cubicBezTo>
                    <a:pt x="19" y="974"/>
                    <a:pt x="8" y="989"/>
                    <a:pt x="1" y="1011"/>
                  </a:cubicBezTo>
                  <a:cubicBezTo>
                    <a:pt x="3" y="1023"/>
                    <a:pt x="0" y="1037"/>
                    <a:pt x="7" y="1047"/>
                  </a:cubicBezTo>
                  <a:cubicBezTo>
                    <a:pt x="15" y="1059"/>
                    <a:pt x="43" y="1071"/>
                    <a:pt x="43" y="1071"/>
                  </a:cubicBezTo>
                  <a:cubicBezTo>
                    <a:pt x="62" y="1128"/>
                    <a:pt x="119" y="1087"/>
                    <a:pt x="151" y="1065"/>
                  </a:cubicBezTo>
                  <a:cubicBezTo>
                    <a:pt x="162" y="1058"/>
                    <a:pt x="176" y="1054"/>
                    <a:pt x="187" y="1047"/>
                  </a:cubicBezTo>
                  <a:cubicBezTo>
                    <a:pt x="229" y="1061"/>
                    <a:pt x="211" y="1063"/>
                    <a:pt x="241" y="1053"/>
                  </a:cubicBezTo>
                  <a:cubicBezTo>
                    <a:pt x="250" y="1027"/>
                    <a:pt x="246" y="1020"/>
                    <a:pt x="223" y="1005"/>
                  </a:cubicBezTo>
                  <a:cubicBezTo>
                    <a:pt x="264" y="978"/>
                    <a:pt x="294" y="979"/>
                    <a:pt x="343" y="975"/>
                  </a:cubicBezTo>
                  <a:cubicBezTo>
                    <a:pt x="345" y="955"/>
                    <a:pt x="335" y="929"/>
                    <a:pt x="349" y="915"/>
                  </a:cubicBezTo>
                  <a:cubicBezTo>
                    <a:pt x="360" y="904"/>
                    <a:pt x="382" y="914"/>
                    <a:pt x="397" y="921"/>
                  </a:cubicBezTo>
                  <a:cubicBezTo>
                    <a:pt x="409" y="926"/>
                    <a:pt x="404" y="950"/>
                    <a:pt x="415" y="957"/>
                  </a:cubicBezTo>
                  <a:cubicBezTo>
                    <a:pt x="438" y="972"/>
                    <a:pt x="474" y="974"/>
                    <a:pt x="499" y="987"/>
                  </a:cubicBezTo>
                  <a:cubicBezTo>
                    <a:pt x="599" y="976"/>
                    <a:pt x="517" y="983"/>
                    <a:pt x="583" y="1005"/>
                  </a:cubicBezTo>
                  <a:cubicBezTo>
                    <a:pt x="603" y="1002"/>
                    <a:pt x="627" y="1006"/>
                    <a:pt x="643" y="993"/>
                  </a:cubicBezTo>
                  <a:cubicBezTo>
                    <a:pt x="649" y="988"/>
                    <a:pt x="648" y="976"/>
                    <a:pt x="655" y="975"/>
                  </a:cubicBezTo>
                  <a:cubicBezTo>
                    <a:pt x="690" y="968"/>
                    <a:pt x="727" y="971"/>
                    <a:pt x="763" y="969"/>
                  </a:cubicBezTo>
                  <a:cubicBezTo>
                    <a:pt x="779" y="1017"/>
                    <a:pt x="763" y="1007"/>
                    <a:pt x="811" y="999"/>
                  </a:cubicBezTo>
                  <a:cubicBezTo>
                    <a:pt x="827" y="975"/>
                    <a:pt x="837" y="970"/>
                    <a:pt x="865" y="963"/>
                  </a:cubicBezTo>
                  <a:cubicBezTo>
                    <a:pt x="852" y="924"/>
                    <a:pt x="887" y="932"/>
                    <a:pt x="919" y="927"/>
                  </a:cubicBezTo>
                  <a:cubicBezTo>
                    <a:pt x="969" y="910"/>
                    <a:pt x="948" y="926"/>
                    <a:pt x="979" y="879"/>
                  </a:cubicBezTo>
                  <a:cubicBezTo>
                    <a:pt x="990" y="863"/>
                    <a:pt x="1033" y="855"/>
                    <a:pt x="1033" y="855"/>
                  </a:cubicBezTo>
                  <a:cubicBezTo>
                    <a:pt x="1039" y="861"/>
                    <a:pt x="1047" y="865"/>
                    <a:pt x="1051" y="873"/>
                  </a:cubicBezTo>
                  <a:cubicBezTo>
                    <a:pt x="1056" y="882"/>
                    <a:pt x="1048" y="899"/>
                    <a:pt x="1057" y="903"/>
                  </a:cubicBezTo>
                  <a:cubicBezTo>
                    <a:pt x="1069" y="908"/>
                    <a:pt x="1081" y="895"/>
                    <a:pt x="1093" y="891"/>
                  </a:cubicBezTo>
                  <a:cubicBezTo>
                    <a:pt x="1099" y="889"/>
                    <a:pt x="1111" y="885"/>
                    <a:pt x="1111" y="885"/>
                  </a:cubicBezTo>
                  <a:cubicBezTo>
                    <a:pt x="1133" y="852"/>
                    <a:pt x="1126" y="837"/>
                    <a:pt x="1117" y="801"/>
                  </a:cubicBezTo>
                  <a:cubicBezTo>
                    <a:pt x="1145" y="760"/>
                    <a:pt x="1155" y="770"/>
                    <a:pt x="1123" y="759"/>
                  </a:cubicBezTo>
                  <a:cubicBezTo>
                    <a:pt x="1133" y="718"/>
                    <a:pt x="1148" y="729"/>
                    <a:pt x="1189" y="735"/>
                  </a:cubicBezTo>
                  <a:cubicBezTo>
                    <a:pt x="1195" y="739"/>
                    <a:pt x="1200" y="746"/>
                    <a:pt x="1207" y="747"/>
                  </a:cubicBezTo>
                  <a:cubicBezTo>
                    <a:pt x="1285" y="754"/>
                    <a:pt x="1260" y="704"/>
                    <a:pt x="1303" y="675"/>
                  </a:cubicBezTo>
                  <a:cubicBezTo>
                    <a:pt x="1323" y="645"/>
                    <a:pt x="1325" y="609"/>
                    <a:pt x="1345" y="579"/>
                  </a:cubicBezTo>
                  <a:cubicBezTo>
                    <a:pt x="1337" y="546"/>
                    <a:pt x="1345" y="515"/>
                    <a:pt x="1315" y="495"/>
                  </a:cubicBezTo>
                  <a:cubicBezTo>
                    <a:pt x="1311" y="420"/>
                    <a:pt x="1340" y="367"/>
                    <a:pt x="1273" y="345"/>
                  </a:cubicBezTo>
                  <a:cubicBezTo>
                    <a:pt x="1267" y="339"/>
                    <a:pt x="1262" y="332"/>
                    <a:pt x="1255" y="327"/>
                  </a:cubicBezTo>
                  <a:cubicBezTo>
                    <a:pt x="1250" y="323"/>
                    <a:pt x="1241" y="326"/>
                    <a:pt x="1237" y="321"/>
                  </a:cubicBezTo>
                  <a:lnTo>
                    <a:pt x="1219" y="267"/>
                  </a:lnTo>
                  <a:cubicBezTo>
                    <a:pt x="1219" y="267"/>
                    <a:pt x="1219" y="267"/>
                    <a:pt x="1219" y="267"/>
                  </a:cubicBezTo>
                  <a:cubicBezTo>
                    <a:pt x="1193" y="229"/>
                    <a:pt x="1188" y="186"/>
                    <a:pt x="1147" y="159"/>
                  </a:cubicBezTo>
                  <a:cubicBezTo>
                    <a:pt x="1158" y="125"/>
                    <a:pt x="1139" y="138"/>
                    <a:pt x="1111" y="129"/>
                  </a:cubicBezTo>
                  <a:cubicBezTo>
                    <a:pt x="1093" y="133"/>
                    <a:pt x="1075" y="136"/>
                    <a:pt x="1057" y="141"/>
                  </a:cubicBezTo>
                  <a:cubicBezTo>
                    <a:pt x="1045" y="144"/>
                    <a:pt x="1021" y="153"/>
                    <a:pt x="1021" y="153"/>
                  </a:cubicBezTo>
                  <a:cubicBezTo>
                    <a:pt x="992" y="134"/>
                    <a:pt x="1014" y="146"/>
                    <a:pt x="979" y="135"/>
                  </a:cubicBezTo>
                  <a:cubicBezTo>
                    <a:pt x="967" y="131"/>
                    <a:pt x="943" y="123"/>
                    <a:pt x="943" y="123"/>
                  </a:cubicBezTo>
                  <a:cubicBezTo>
                    <a:pt x="828" y="136"/>
                    <a:pt x="865" y="115"/>
                    <a:pt x="817" y="147"/>
                  </a:cubicBezTo>
                  <a:cubicBezTo>
                    <a:pt x="783" y="136"/>
                    <a:pt x="800" y="106"/>
                    <a:pt x="763" y="87"/>
                  </a:cubicBezTo>
                  <a:cubicBezTo>
                    <a:pt x="757" y="84"/>
                    <a:pt x="751" y="84"/>
                    <a:pt x="745" y="81"/>
                  </a:cubicBezTo>
                  <a:cubicBezTo>
                    <a:pt x="732" y="74"/>
                    <a:pt x="721" y="65"/>
                    <a:pt x="709" y="57"/>
                  </a:cubicBezTo>
                  <a:cubicBezTo>
                    <a:pt x="697" y="49"/>
                    <a:pt x="673" y="33"/>
                    <a:pt x="673" y="33"/>
                  </a:cubicBezTo>
                  <a:cubicBezTo>
                    <a:pt x="651" y="0"/>
                    <a:pt x="629" y="10"/>
                    <a:pt x="595" y="21"/>
                  </a:cubicBezTo>
                  <a:cubicBezTo>
                    <a:pt x="587" y="45"/>
                    <a:pt x="571" y="51"/>
                    <a:pt x="553" y="69"/>
                  </a:cubicBezTo>
                  <a:cubicBezTo>
                    <a:pt x="547" y="86"/>
                    <a:pt x="554" y="110"/>
                    <a:pt x="541" y="123"/>
                  </a:cubicBezTo>
                  <a:cubicBezTo>
                    <a:pt x="536" y="128"/>
                    <a:pt x="529" y="114"/>
                    <a:pt x="523" y="111"/>
                  </a:cubicBezTo>
                  <a:cubicBezTo>
                    <a:pt x="517" y="108"/>
                    <a:pt x="511" y="107"/>
                    <a:pt x="505" y="105"/>
                  </a:cubicBezTo>
                  <a:cubicBezTo>
                    <a:pt x="493" y="123"/>
                    <a:pt x="487" y="141"/>
                    <a:pt x="475" y="159"/>
                  </a:cubicBezTo>
                  <a:cubicBezTo>
                    <a:pt x="459" y="112"/>
                    <a:pt x="470" y="69"/>
                    <a:pt x="415" y="51"/>
                  </a:cubicBezTo>
                  <a:cubicBezTo>
                    <a:pt x="407" y="53"/>
                    <a:pt x="397" y="52"/>
                    <a:pt x="391" y="57"/>
                  </a:cubicBezTo>
                  <a:cubicBezTo>
                    <a:pt x="386" y="61"/>
                    <a:pt x="385" y="75"/>
                    <a:pt x="385" y="75"/>
                  </a:cubicBezTo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76" y="1577"/>
              <a:ext cx="875" cy="626"/>
            </a:xfrm>
            <a:custGeom>
              <a:avLst/>
              <a:gdLst>
                <a:gd name="T0" fmla="*/ 173 w 983"/>
                <a:gd name="T1" fmla="*/ 126 h 702"/>
                <a:gd name="T2" fmla="*/ 89 w 983"/>
                <a:gd name="T3" fmla="*/ 132 h 702"/>
                <a:gd name="T4" fmla="*/ 131 w 983"/>
                <a:gd name="T5" fmla="*/ 180 h 702"/>
                <a:gd name="T6" fmla="*/ 137 w 983"/>
                <a:gd name="T7" fmla="*/ 222 h 702"/>
                <a:gd name="T8" fmla="*/ 155 w 983"/>
                <a:gd name="T9" fmla="*/ 234 h 702"/>
                <a:gd name="T10" fmla="*/ 161 w 983"/>
                <a:gd name="T11" fmla="*/ 252 h 702"/>
                <a:gd name="T12" fmla="*/ 155 w 983"/>
                <a:gd name="T13" fmla="*/ 324 h 702"/>
                <a:gd name="T14" fmla="*/ 137 w 983"/>
                <a:gd name="T15" fmla="*/ 330 h 702"/>
                <a:gd name="T16" fmla="*/ 131 w 983"/>
                <a:gd name="T17" fmla="*/ 360 h 702"/>
                <a:gd name="T18" fmla="*/ 59 w 983"/>
                <a:gd name="T19" fmla="*/ 390 h 702"/>
                <a:gd name="T20" fmla="*/ 23 w 983"/>
                <a:gd name="T21" fmla="*/ 444 h 702"/>
                <a:gd name="T22" fmla="*/ 77 w 983"/>
                <a:gd name="T23" fmla="*/ 612 h 702"/>
                <a:gd name="T24" fmla="*/ 89 w 983"/>
                <a:gd name="T25" fmla="*/ 684 h 702"/>
                <a:gd name="T26" fmla="*/ 131 w 983"/>
                <a:gd name="T27" fmla="*/ 678 h 702"/>
                <a:gd name="T28" fmla="*/ 197 w 983"/>
                <a:gd name="T29" fmla="*/ 642 h 702"/>
                <a:gd name="T30" fmla="*/ 215 w 983"/>
                <a:gd name="T31" fmla="*/ 582 h 702"/>
                <a:gd name="T32" fmla="*/ 287 w 983"/>
                <a:gd name="T33" fmla="*/ 552 h 702"/>
                <a:gd name="T34" fmla="*/ 341 w 983"/>
                <a:gd name="T35" fmla="*/ 600 h 702"/>
                <a:gd name="T36" fmla="*/ 377 w 983"/>
                <a:gd name="T37" fmla="*/ 612 h 702"/>
                <a:gd name="T38" fmla="*/ 395 w 983"/>
                <a:gd name="T39" fmla="*/ 618 h 702"/>
                <a:gd name="T40" fmla="*/ 407 w 983"/>
                <a:gd name="T41" fmla="*/ 636 h 702"/>
                <a:gd name="T42" fmla="*/ 413 w 983"/>
                <a:gd name="T43" fmla="*/ 654 h 702"/>
                <a:gd name="T44" fmla="*/ 437 w 983"/>
                <a:gd name="T45" fmla="*/ 690 h 702"/>
                <a:gd name="T46" fmla="*/ 515 w 983"/>
                <a:gd name="T47" fmla="*/ 654 h 702"/>
                <a:gd name="T48" fmla="*/ 611 w 983"/>
                <a:gd name="T49" fmla="*/ 666 h 702"/>
                <a:gd name="T50" fmla="*/ 617 w 983"/>
                <a:gd name="T51" fmla="*/ 696 h 702"/>
                <a:gd name="T52" fmla="*/ 635 w 983"/>
                <a:gd name="T53" fmla="*/ 702 h 702"/>
                <a:gd name="T54" fmla="*/ 701 w 983"/>
                <a:gd name="T55" fmla="*/ 654 h 702"/>
                <a:gd name="T56" fmla="*/ 785 w 983"/>
                <a:gd name="T57" fmla="*/ 690 h 702"/>
                <a:gd name="T58" fmla="*/ 803 w 983"/>
                <a:gd name="T59" fmla="*/ 684 h 702"/>
                <a:gd name="T60" fmla="*/ 815 w 983"/>
                <a:gd name="T61" fmla="*/ 648 h 702"/>
                <a:gd name="T62" fmla="*/ 809 w 983"/>
                <a:gd name="T63" fmla="*/ 522 h 702"/>
                <a:gd name="T64" fmla="*/ 791 w 983"/>
                <a:gd name="T65" fmla="*/ 462 h 702"/>
                <a:gd name="T66" fmla="*/ 785 w 983"/>
                <a:gd name="T67" fmla="*/ 444 h 702"/>
                <a:gd name="T68" fmla="*/ 791 w 983"/>
                <a:gd name="T69" fmla="*/ 426 h 702"/>
                <a:gd name="T70" fmla="*/ 809 w 983"/>
                <a:gd name="T71" fmla="*/ 414 h 702"/>
                <a:gd name="T72" fmla="*/ 821 w 983"/>
                <a:gd name="T73" fmla="*/ 378 h 702"/>
                <a:gd name="T74" fmla="*/ 827 w 983"/>
                <a:gd name="T75" fmla="*/ 306 h 702"/>
                <a:gd name="T76" fmla="*/ 863 w 983"/>
                <a:gd name="T77" fmla="*/ 294 h 702"/>
                <a:gd name="T78" fmla="*/ 881 w 983"/>
                <a:gd name="T79" fmla="*/ 288 h 702"/>
                <a:gd name="T80" fmla="*/ 923 w 983"/>
                <a:gd name="T81" fmla="*/ 288 h 702"/>
                <a:gd name="T82" fmla="*/ 959 w 983"/>
                <a:gd name="T83" fmla="*/ 228 h 702"/>
                <a:gd name="T84" fmla="*/ 983 w 983"/>
                <a:gd name="T85" fmla="*/ 156 h 702"/>
                <a:gd name="T86" fmla="*/ 881 w 983"/>
                <a:gd name="T87" fmla="*/ 114 h 702"/>
                <a:gd name="T88" fmla="*/ 797 w 983"/>
                <a:gd name="T89" fmla="*/ 90 h 702"/>
                <a:gd name="T90" fmla="*/ 779 w 983"/>
                <a:gd name="T91" fmla="*/ 96 h 702"/>
                <a:gd name="T92" fmla="*/ 755 w 983"/>
                <a:gd name="T93" fmla="*/ 102 h 702"/>
                <a:gd name="T94" fmla="*/ 719 w 983"/>
                <a:gd name="T95" fmla="*/ 114 h 702"/>
                <a:gd name="T96" fmla="*/ 659 w 983"/>
                <a:gd name="T97" fmla="*/ 96 h 702"/>
                <a:gd name="T98" fmla="*/ 623 w 983"/>
                <a:gd name="T99" fmla="*/ 48 h 702"/>
                <a:gd name="T100" fmla="*/ 527 w 983"/>
                <a:gd name="T101" fmla="*/ 12 h 702"/>
                <a:gd name="T102" fmla="*/ 491 w 983"/>
                <a:gd name="T103" fmla="*/ 18 h 702"/>
                <a:gd name="T104" fmla="*/ 491 w 983"/>
                <a:gd name="T105" fmla="*/ 72 h 702"/>
                <a:gd name="T106" fmla="*/ 473 w 983"/>
                <a:gd name="T107" fmla="*/ 60 h 702"/>
                <a:gd name="T108" fmla="*/ 407 w 983"/>
                <a:gd name="T109" fmla="*/ 12 h 702"/>
                <a:gd name="T110" fmla="*/ 371 w 983"/>
                <a:gd name="T111" fmla="*/ 0 h 702"/>
                <a:gd name="T112" fmla="*/ 329 w 983"/>
                <a:gd name="T113" fmla="*/ 36 h 702"/>
                <a:gd name="T114" fmla="*/ 317 w 983"/>
                <a:gd name="T115" fmla="*/ 72 h 702"/>
                <a:gd name="T116" fmla="*/ 281 w 983"/>
                <a:gd name="T117" fmla="*/ 84 h 702"/>
                <a:gd name="T118" fmla="*/ 245 w 983"/>
                <a:gd name="T119" fmla="*/ 108 h 702"/>
                <a:gd name="T120" fmla="*/ 167 w 983"/>
                <a:gd name="T121" fmla="*/ 114 h 702"/>
                <a:gd name="T122" fmla="*/ 173 w 983"/>
                <a:gd name="T123" fmla="*/ 126 h 7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83"/>
                <a:gd name="T187" fmla="*/ 0 h 702"/>
                <a:gd name="T188" fmla="*/ 983 w 983"/>
                <a:gd name="T189" fmla="*/ 702 h 70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83" h="702">
                  <a:moveTo>
                    <a:pt x="173" y="126"/>
                  </a:moveTo>
                  <a:cubicBezTo>
                    <a:pt x="145" y="128"/>
                    <a:pt x="114" y="120"/>
                    <a:pt x="89" y="132"/>
                  </a:cubicBezTo>
                  <a:cubicBezTo>
                    <a:pt x="49" y="150"/>
                    <a:pt x="131" y="180"/>
                    <a:pt x="131" y="180"/>
                  </a:cubicBezTo>
                  <a:cubicBezTo>
                    <a:pt x="133" y="194"/>
                    <a:pt x="131" y="209"/>
                    <a:pt x="137" y="222"/>
                  </a:cubicBezTo>
                  <a:cubicBezTo>
                    <a:pt x="140" y="229"/>
                    <a:pt x="150" y="228"/>
                    <a:pt x="155" y="234"/>
                  </a:cubicBezTo>
                  <a:cubicBezTo>
                    <a:pt x="159" y="239"/>
                    <a:pt x="159" y="246"/>
                    <a:pt x="161" y="252"/>
                  </a:cubicBezTo>
                  <a:cubicBezTo>
                    <a:pt x="159" y="276"/>
                    <a:pt x="162" y="301"/>
                    <a:pt x="155" y="324"/>
                  </a:cubicBezTo>
                  <a:cubicBezTo>
                    <a:pt x="153" y="330"/>
                    <a:pt x="141" y="325"/>
                    <a:pt x="137" y="330"/>
                  </a:cubicBezTo>
                  <a:cubicBezTo>
                    <a:pt x="131" y="338"/>
                    <a:pt x="138" y="353"/>
                    <a:pt x="131" y="360"/>
                  </a:cubicBezTo>
                  <a:cubicBezTo>
                    <a:pt x="121" y="370"/>
                    <a:pt x="76" y="379"/>
                    <a:pt x="59" y="390"/>
                  </a:cubicBezTo>
                  <a:cubicBezTo>
                    <a:pt x="45" y="411"/>
                    <a:pt x="41" y="426"/>
                    <a:pt x="23" y="444"/>
                  </a:cubicBezTo>
                  <a:cubicBezTo>
                    <a:pt x="37" y="616"/>
                    <a:pt x="0" y="561"/>
                    <a:pt x="77" y="612"/>
                  </a:cubicBezTo>
                  <a:cubicBezTo>
                    <a:pt x="85" y="635"/>
                    <a:pt x="72" y="667"/>
                    <a:pt x="89" y="684"/>
                  </a:cubicBezTo>
                  <a:cubicBezTo>
                    <a:pt x="99" y="694"/>
                    <a:pt x="117" y="680"/>
                    <a:pt x="131" y="678"/>
                  </a:cubicBezTo>
                  <a:cubicBezTo>
                    <a:pt x="143" y="618"/>
                    <a:pt x="123" y="669"/>
                    <a:pt x="197" y="642"/>
                  </a:cubicBezTo>
                  <a:cubicBezTo>
                    <a:pt x="211" y="637"/>
                    <a:pt x="203" y="591"/>
                    <a:pt x="215" y="582"/>
                  </a:cubicBezTo>
                  <a:cubicBezTo>
                    <a:pt x="225" y="575"/>
                    <a:pt x="273" y="557"/>
                    <a:pt x="287" y="552"/>
                  </a:cubicBezTo>
                  <a:cubicBezTo>
                    <a:pt x="297" y="582"/>
                    <a:pt x="311" y="589"/>
                    <a:pt x="341" y="600"/>
                  </a:cubicBezTo>
                  <a:cubicBezTo>
                    <a:pt x="353" y="604"/>
                    <a:pt x="365" y="608"/>
                    <a:pt x="377" y="612"/>
                  </a:cubicBezTo>
                  <a:cubicBezTo>
                    <a:pt x="383" y="614"/>
                    <a:pt x="395" y="618"/>
                    <a:pt x="395" y="618"/>
                  </a:cubicBezTo>
                  <a:cubicBezTo>
                    <a:pt x="399" y="624"/>
                    <a:pt x="404" y="630"/>
                    <a:pt x="407" y="636"/>
                  </a:cubicBezTo>
                  <a:cubicBezTo>
                    <a:pt x="410" y="642"/>
                    <a:pt x="410" y="648"/>
                    <a:pt x="413" y="654"/>
                  </a:cubicBezTo>
                  <a:cubicBezTo>
                    <a:pt x="420" y="667"/>
                    <a:pt x="437" y="690"/>
                    <a:pt x="437" y="690"/>
                  </a:cubicBezTo>
                  <a:cubicBezTo>
                    <a:pt x="509" y="681"/>
                    <a:pt x="468" y="685"/>
                    <a:pt x="515" y="654"/>
                  </a:cubicBezTo>
                  <a:cubicBezTo>
                    <a:pt x="546" y="662"/>
                    <a:pt x="582" y="652"/>
                    <a:pt x="611" y="666"/>
                  </a:cubicBezTo>
                  <a:cubicBezTo>
                    <a:pt x="620" y="670"/>
                    <a:pt x="611" y="688"/>
                    <a:pt x="617" y="696"/>
                  </a:cubicBezTo>
                  <a:cubicBezTo>
                    <a:pt x="621" y="701"/>
                    <a:pt x="629" y="700"/>
                    <a:pt x="635" y="702"/>
                  </a:cubicBezTo>
                  <a:cubicBezTo>
                    <a:pt x="666" y="692"/>
                    <a:pt x="675" y="671"/>
                    <a:pt x="701" y="654"/>
                  </a:cubicBezTo>
                  <a:cubicBezTo>
                    <a:pt x="734" y="661"/>
                    <a:pt x="754" y="680"/>
                    <a:pt x="785" y="690"/>
                  </a:cubicBezTo>
                  <a:cubicBezTo>
                    <a:pt x="791" y="688"/>
                    <a:pt x="799" y="689"/>
                    <a:pt x="803" y="684"/>
                  </a:cubicBezTo>
                  <a:cubicBezTo>
                    <a:pt x="810" y="674"/>
                    <a:pt x="815" y="648"/>
                    <a:pt x="815" y="648"/>
                  </a:cubicBezTo>
                  <a:cubicBezTo>
                    <a:pt x="813" y="606"/>
                    <a:pt x="812" y="564"/>
                    <a:pt x="809" y="522"/>
                  </a:cubicBezTo>
                  <a:cubicBezTo>
                    <a:pt x="808" y="510"/>
                    <a:pt x="793" y="468"/>
                    <a:pt x="791" y="462"/>
                  </a:cubicBezTo>
                  <a:cubicBezTo>
                    <a:pt x="789" y="456"/>
                    <a:pt x="785" y="444"/>
                    <a:pt x="785" y="444"/>
                  </a:cubicBezTo>
                  <a:cubicBezTo>
                    <a:pt x="787" y="438"/>
                    <a:pt x="787" y="431"/>
                    <a:pt x="791" y="426"/>
                  </a:cubicBezTo>
                  <a:cubicBezTo>
                    <a:pt x="796" y="420"/>
                    <a:pt x="805" y="420"/>
                    <a:pt x="809" y="414"/>
                  </a:cubicBezTo>
                  <a:cubicBezTo>
                    <a:pt x="816" y="403"/>
                    <a:pt x="821" y="378"/>
                    <a:pt x="821" y="378"/>
                  </a:cubicBezTo>
                  <a:cubicBezTo>
                    <a:pt x="823" y="354"/>
                    <a:pt x="816" y="328"/>
                    <a:pt x="827" y="306"/>
                  </a:cubicBezTo>
                  <a:cubicBezTo>
                    <a:pt x="833" y="295"/>
                    <a:pt x="851" y="298"/>
                    <a:pt x="863" y="294"/>
                  </a:cubicBezTo>
                  <a:cubicBezTo>
                    <a:pt x="869" y="292"/>
                    <a:pt x="881" y="288"/>
                    <a:pt x="881" y="288"/>
                  </a:cubicBezTo>
                  <a:cubicBezTo>
                    <a:pt x="889" y="290"/>
                    <a:pt x="914" y="301"/>
                    <a:pt x="923" y="288"/>
                  </a:cubicBezTo>
                  <a:cubicBezTo>
                    <a:pt x="946" y="255"/>
                    <a:pt x="923" y="240"/>
                    <a:pt x="959" y="228"/>
                  </a:cubicBezTo>
                  <a:cubicBezTo>
                    <a:pt x="976" y="203"/>
                    <a:pt x="978" y="187"/>
                    <a:pt x="983" y="156"/>
                  </a:cubicBezTo>
                  <a:cubicBezTo>
                    <a:pt x="971" y="120"/>
                    <a:pt x="914" y="119"/>
                    <a:pt x="881" y="114"/>
                  </a:cubicBezTo>
                  <a:cubicBezTo>
                    <a:pt x="829" y="79"/>
                    <a:pt x="882" y="81"/>
                    <a:pt x="797" y="90"/>
                  </a:cubicBezTo>
                  <a:cubicBezTo>
                    <a:pt x="791" y="92"/>
                    <a:pt x="785" y="94"/>
                    <a:pt x="779" y="96"/>
                  </a:cubicBezTo>
                  <a:cubicBezTo>
                    <a:pt x="771" y="98"/>
                    <a:pt x="763" y="100"/>
                    <a:pt x="755" y="102"/>
                  </a:cubicBezTo>
                  <a:cubicBezTo>
                    <a:pt x="743" y="106"/>
                    <a:pt x="719" y="114"/>
                    <a:pt x="719" y="114"/>
                  </a:cubicBezTo>
                  <a:cubicBezTo>
                    <a:pt x="693" y="110"/>
                    <a:pt x="677" y="114"/>
                    <a:pt x="659" y="96"/>
                  </a:cubicBezTo>
                  <a:cubicBezTo>
                    <a:pt x="641" y="78"/>
                    <a:pt x="649" y="60"/>
                    <a:pt x="623" y="48"/>
                  </a:cubicBezTo>
                  <a:cubicBezTo>
                    <a:pt x="591" y="34"/>
                    <a:pt x="558" y="28"/>
                    <a:pt x="527" y="12"/>
                  </a:cubicBezTo>
                  <a:cubicBezTo>
                    <a:pt x="515" y="14"/>
                    <a:pt x="500" y="9"/>
                    <a:pt x="491" y="18"/>
                  </a:cubicBezTo>
                  <a:cubicBezTo>
                    <a:pt x="477" y="32"/>
                    <a:pt x="542" y="98"/>
                    <a:pt x="491" y="72"/>
                  </a:cubicBezTo>
                  <a:cubicBezTo>
                    <a:pt x="485" y="69"/>
                    <a:pt x="479" y="64"/>
                    <a:pt x="473" y="60"/>
                  </a:cubicBezTo>
                  <a:cubicBezTo>
                    <a:pt x="459" y="19"/>
                    <a:pt x="446" y="23"/>
                    <a:pt x="407" y="12"/>
                  </a:cubicBezTo>
                  <a:cubicBezTo>
                    <a:pt x="395" y="9"/>
                    <a:pt x="371" y="0"/>
                    <a:pt x="371" y="0"/>
                  </a:cubicBezTo>
                  <a:cubicBezTo>
                    <a:pt x="349" y="15"/>
                    <a:pt x="354" y="28"/>
                    <a:pt x="329" y="36"/>
                  </a:cubicBezTo>
                  <a:cubicBezTo>
                    <a:pt x="325" y="48"/>
                    <a:pt x="321" y="60"/>
                    <a:pt x="317" y="72"/>
                  </a:cubicBezTo>
                  <a:cubicBezTo>
                    <a:pt x="313" y="84"/>
                    <a:pt x="293" y="80"/>
                    <a:pt x="281" y="84"/>
                  </a:cubicBezTo>
                  <a:cubicBezTo>
                    <a:pt x="267" y="89"/>
                    <a:pt x="259" y="107"/>
                    <a:pt x="245" y="108"/>
                  </a:cubicBezTo>
                  <a:cubicBezTo>
                    <a:pt x="219" y="110"/>
                    <a:pt x="193" y="112"/>
                    <a:pt x="167" y="114"/>
                  </a:cubicBezTo>
                  <a:cubicBezTo>
                    <a:pt x="160" y="136"/>
                    <a:pt x="155" y="135"/>
                    <a:pt x="173" y="126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Rectangle 60"/>
            <p:cNvSpPr>
              <a:spLocks noChangeArrowheads="1"/>
            </p:cNvSpPr>
            <p:nvPr/>
          </p:nvSpPr>
          <p:spPr bwMode="auto">
            <a:xfrm>
              <a:off x="1199" y="2053"/>
              <a:ext cx="680" cy="182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4000" tIns="46800" rIns="54000" bIns="46038" anchor="ctr">
              <a:spAutoFit/>
            </a:bodyPr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" name="Group 61"/>
          <p:cNvGrpSpPr>
            <a:grpSpLocks/>
          </p:cNvGrpSpPr>
          <p:nvPr/>
        </p:nvGrpSpPr>
        <p:grpSpPr bwMode="auto">
          <a:xfrm>
            <a:off x="7039867" y="2352774"/>
            <a:ext cx="1852613" cy="2876550"/>
            <a:chOff x="1925" y="1532"/>
            <a:chExt cx="1167" cy="1812"/>
          </a:xfrm>
        </p:grpSpPr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925" y="2445"/>
              <a:ext cx="1128" cy="899"/>
            </a:xfrm>
            <a:custGeom>
              <a:avLst/>
              <a:gdLst>
                <a:gd name="T0" fmla="*/ 233 w 1267"/>
                <a:gd name="T1" fmla="*/ 6 h 1010"/>
                <a:gd name="T2" fmla="*/ 179 w 1267"/>
                <a:gd name="T3" fmla="*/ 12 h 1010"/>
                <a:gd name="T4" fmla="*/ 161 w 1267"/>
                <a:gd name="T5" fmla="*/ 24 h 1010"/>
                <a:gd name="T6" fmla="*/ 149 w 1267"/>
                <a:gd name="T7" fmla="*/ 60 h 1010"/>
                <a:gd name="T8" fmla="*/ 101 w 1267"/>
                <a:gd name="T9" fmla="*/ 72 h 1010"/>
                <a:gd name="T10" fmla="*/ 53 w 1267"/>
                <a:gd name="T11" fmla="*/ 114 h 1010"/>
                <a:gd name="T12" fmla="*/ 41 w 1267"/>
                <a:gd name="T13" fmla="*/ 186 h 1010"/>
                <a:gd name="T14" fmla="*/ 5 w 1267"/>
                <a:gd name="T15" fmla="*/ 210 h 1010"/>
                <a:gd name="T16" fmla="*/ 35 w 1267"/>
                <a:gd name="T17" fmla="*/ 336 h 1010"/>
                <a:gd name="T18" fmla="*/ 11 w 1267"/>
                <a:gd name="T19" fmla="*/ 492 h 1010"/>
                <a:gd name="T20" fmla="*/ 41 w 1267"/>
                <a:gd name="T21" fmla="*/ 552 h 1010"/>
                <a:gd name="T22" fmla="*/ 53 w 1267"/>
                <a:gd name="T23" fmla="*/ 624 h 1010"/>
                <a:gd name="T24" fmla="*/ 137 w 1267"/>
                <a:gd name="T25" fmla="*/ 684 h 1010"/>
                <a:gd name="T26" fmla="*/ 161 w 1267"/>
                <a:gd name="T27" fmla="*/ 792 h 1010"/>
                <a:gd name="T28" fmla="*/ 191 w 1267"/>
                <a:gd name="T29" fmla="*/ 894 h 1010"/>
                <a:gd name="T30" fmla="*/ 203 w 1267"/>
                <a:gd name="T31" fmla="*/ 954 h 1010"/>
                <a:gd name="T32" fmla="*/ 263 w 1267"/>
                <a:gd name="T33" fmla="*/ 972 h 1010"/>
                <a:gd name="T34" fmla="*/ 335 w 1267"/>
                <a:gd name="T35" fmla="*/ 966 h 1010"/>
                <a:gd name="T36" fmla="*/ 341 w 1267"/>
                <a:gd name="T37" fmla="*/ 906 h 1010"/>
                <a:gd name="T38" fmla="*/ 425 w 1267"/>
                <a:gd name="T39" fmla="*/ 912 h 1010"/>
                <a:gd name="T40" fmla="*/ 491 w 1267"/>
                <a:gd name="T41" fmla="*/ 852 h 1010"/>
                <a:gd name="T42" fmla="*/ 533 w 1267"/>
                <a:gd name="T43" fmla="*/ 900 h 1010"/>
                <a:gd name="T44" fmla="*/ 545 w 1267"/>
                <a:gd name="T45" fmla="*/ 918 h 1010"/>
                <a:gd name="T46" fmla="*/ 563 w 1267"/>
                <a:gd name="T47" fmla="*/ 930 h 1010"/>
                <a:gd name="T48" fmla="*/ 581 w 1267"/>
                <a:gd name="T49" fmla="*/ 966 h 1010"/>
                <a:gd name="T50" fmla="*/ 617 w 1267"/>
                <a:gd name="T51" fmla="*/ 978 h 1010"/>
                <a:gd name="T52" fmla="*/ 623 w 1267"/>
                <a:gd name="T53" fmla="*/ 996 h 1010"/>
                <a:gd name="T54" fmla="*/ 713 w 1267"/>
                <a:gd name="T55" fmla="*/ 972 h 1010"/>
                <a:gd name="T56" fmla="*/ 743 w 1267"/>
                <a:gd name="T57" fmla="*/ 906 h 1010"/>
                <a:gd name="T58" fmla="*/ 803 w 1267"/>
                <a:gd name="T59" fmla="*/ 882 h 1010"/>
                <a:gd name="T60" fmla="*/ 785 w 1267"/>
                <a:gd name="T61" fmla="*/ 798 h 1010"/>
                <a:gd name="T62" fmla="*/ 791 w 1267"/>
                <a:gd name="T63" fmla="*/ 744 h 1010"/>
                <a:gd name="T64" fmla="*/ 827 w 1267"/>
                <a:gd name="T65" fmla="*/ 732 h 1010"/>
                <a:gd name="T66" fmla="*/ 887 w 1267"/>
                <a:gd name="T67" fmla="*/ 714 h 1010"/>
                <a:gd name="T68" fmla="*/ 917 w 1267"/>
                <a:gd name="T69" fmla="*/ 672 h 1010"/>
                <a:gd name="T70" fmla="*/ 983 w 1267"/>
                <a:gd name="T71" fmla="*/ 684 h 1010"/>
                <a:gd name="T72" fmla="*/ 1019 w 1267"/>
                <a:gd name="T73" fmla="*/ 630 h 1010"/>
                <a:gd name="T74" fmla="*/ 1031 w 1267"/>
                <a:gd name="T75" fmla="*/ 612 h 1010"/>
                <a:gd name="T76" fmla="*/ 1103 w 1267"/>
                <a:gd name="T77" fmla="*/ 594 h 1010"/>
                <a:gd name="T78" fmla="*/ 1121 w 1267"/>
                <a:gd name="T79" fmla="*/ 474 h 1010"/>
                <a:gd name="T80" fmla="*/ 1211 w 1267"/>
                <a:gd name="T81" fmla="*/ 450 h 1010"/>
                <a:gd name="T82" fmla="*/ 1247 w 1267"/>
                <a:gd name="T83" fmla="*/ 330 h 1010"/>
                <a:gd name="T84" fmla="*/ 1253 w 1267"/>
                <a:gd name="T85" fmla="*/ 210 h 1010"/>
                <a:gd name="T86" fmla="*/ 1229 w 1267"/>
                <a:gd name="T87" fmla="*/ 204 h 1010"/>
                <a:gd name="T88" fmla="*/ 1079 w 1267"/>
                <a:gd name="T89" fmla="*/ 168 h 1010"/>
                <a:gd name="T90" fmla="*/ 1073 w 1267"/>
                <a:gd name="T91" fmla="*/ 150 h 1010"/>
                <a:gd name="T92" fmla="*/ 1037 w 1267"/>
                <a:gd name="T93" fmla="*/ 138 h 1010"/>
                <a:gd name="T94" fmla="*/ 899 w 1267"/>
                <a:gd name="T95" fmla="*/ 174 h 1010"/>
                <a:gd name="T96" fmla="*/ 737 w 1267"/>
                <a:gd name="T97" fmla="*/ 180 h 1010"/>
                <a:gd name="T98" fmla="*/ 563 w 1267"/>
                <a:gd name="T99" fmla="*/ 168 h 1010"/>
                <a:gd name="T100" fmla="*/ 515 w 1267"/>
                <a:gd name="T101" fmla="*/ 102 h 1010"/>
                <a:gd name="T102" fmla="*/ 431 w 1267"/>
                <a:gd name="T103" fmla="*/ 36 h 1010"/>
                <a:gd name="T104" fmla="*/ 371 w 1267"/>
                <a:gd name="T105" fmla="*/ 12 h 1010"/>
                <a:gd name="T106" fmla="*/ 335 w 1267"/>
                <a:gd name="T107" fmla="*/ 0 h 1010"/>
                <a:gd name="T108" fmla="*/ 191 w 1267"/>
                <a:gd name="T109" fmla="*/ 12 h 101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67"/>
                <a:gd name="T166" fmla="*/ 0 h 1010"/>
                <a:gd name="T167" fmla="*/ 1267 w 1267"/>
                <a:gd name="T168" fmla="*/ 1010 h 101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67" h="1010">
                  <a:moveTo>
                    <a:pt x="233" y="6"/>
                  </a:moveTo>
                  <a:cubicBezTo>
                    <a:pt x="215" y="8"/>
                    <a:pt x="197" y="8"/>
                    <a:pt x="179" y="12"/>
                  </a:cubicBezTo>
                  <a:cubicBezTo>
                    <a:pt x="172" y="14"/>
                    <a:pt x="165" y="18"/>
                    <a:pt x="161" y="24"/>
                  </a:cubicBezTo>
                  <a:cubicBezTo>
                    <a:pt x="154" y="35"/>
                    <a:pt x="161" y="56"/>
                    <a:pt x="149" y="60"/>
                  </a:cubicBezTo>
                  <a:cubicBezTo>
                    <a:pt x="121" y="69"/>
                    <a:pt x="137" y="65"/>
                    <a:pt x="101" y="72"/>
                  </a:cubicBezTo>
                  <a:cubicBezTo>
                    <a:pt x="81" y="85"/>
                    <a:pt x="73" y="101"/>
                    <a:pt x="53" y="114"/>
                  </a:cubicBezTo>
                  <a:cubicBezTo>
                    <a:pt x="47" y="138"/>
                    <a:pt x="53" y="165"/>
                    <a:pt x="41" y="186"/>
                  </a:cubicBezTo>
                  <a:cubicBezTo>
                    <a:pt x="34" y="198"/>
                    <a:pt x="5" y="210"/>
                    <a:pt x="5" y="210"/>
                  </a:cubicBezTo>
                  <a:cubicBezTo>
                    <a:pt x="9" y="259"/>
                    <a:pt x="0" y="301"/>
                    <a:pt x="35" y="336"/>
                  </a:cubicBezTo>
                  <a:cubicBezTo>
                    <a:pt x="48" y="375"/>
                    <a:pt x="35" y="456"/>
                    <a:pt x="11" y="492"/>
                  </a:cubicBezTo>
                  <a:cubicBezTo>
                    <a:pt x="18" y="518"/>
                    <a:pt x="33" y="527"/>
                    <a:pt x="41" y="552"/>
                  </a:cubicBezTo>
                  <a:cubicBezTo>
                    <a:pt x="44" y="576"/>
                    <a:pt x="38" y="605"/>
                    <a:pt x="53" y="624"/>
                  </a:cubicBezTo>
                  <a:cubicBezTo>
                    <a:pt x="71" y="646"/>
                    <a:pt x="112" y="672"/>
                    <a:pt x="137" y="684"/>
                  </a:cubicBezTo>
                  <a:cubicBezTo>
                    <a:pt x="149" y="719"/>
                    <a:pt x="149" y="756"/>
                    <a:pt x="161" y="792"/>
                  </a:cubicBezTo>
                  <a:cubicBezTo>
                    <a:pt x="166" y="834"/>
                    <a:pt x="161" y="864"/>
                    <a:pt x="191" y="894"/>
                  </a:cubicBezTo>
                  <a:cubicBezTo>
                    <a:pt x="197" y="913"/>
                    <a:pt x="194" y="936"/>
                    <a:pt x="203" y="954"/>
                  </a:cubicBezTo>
                  <a:cubicBezTo>
                    <a:pt x="204" y="956"/>
                    <a:pt x="256" y="970"/>
                    <a:pt x="263" y="972"/>
                  </a:cubicBezTo>
                  <a:cubicBezTo>
                    <a:pt x="276" y="1010"/>
                    <a:pt x="323" y="1001"/>
                    <a:pt x="335" y="966"/>
                  </a:cubicBezTo>
                  <a:cubicBezTo>
                    <a:pt x="337" y="946"/>
                    <a:pt x="334" y="925"/>
                    <a:pt x="341" y="906"/>
                  </a:cubicBezTo>
                  <a:cubicBezTo>
                    <a:pt x="346" y="892"/>
                    <a:pt x="409" y="908"/>
                    <a:pt x="425" y="912"/>
                  </a:cubicBezTo>
                  <a:cubicBezTo>
                    <a:pt x="443" y="885"/>
                    <a:pt x="460" y="860"/>
                    <a:pt x="491" y="852"/>
                  </a:cubicBezTo>
                  <a:cubicBezTo>
                    <a:pt x="519" y="894"/>
                    <a:pt x="503" y="880"/>
                    <a:pt x="533" y="900"/>
                  </a:cubicBezTo>
                  <a:cubicBezTo>
                    <a:pt x="537" y="906"/>
                    <a:pt x="540" y="913"/>
                    <a:pt x="545" y="918"/>
                  </a:cubicBezTo>
                  <a:cubicBezTo>
                    <a:pt x="550" y="923"/>
                    <a:pt x="558" y="924"/>
                    <a:pt x="563" y="930"/>
                  </a:cubicBezTo>
                  <a:cubicBezTo>
                    <a:pt x="575" y="946"/>
                    <a:pt x="561" y="953"/>
                    <a:pt x="581" y="966"/>
                  </a:cubicBezTo>
                  <a:cubicBezTo>
                    <a:pt x="592" y="973"/>
                    <a:pt x="617" y="978"/>
                    <a:pt x="617" y="978"/>
                  </a:cubicBezTo>
                  <a:cubicBezTo>
                    <a:pt x="619" y="984"/>
                    <a:pt x="617" y="995"/>
                    <a:pt x="623" y="996"/>
                  </a:cubicBezTo>
                  <a:cubicBezTo>
                    <a:pt x="624" y="996"/>
                    <a:pt x="710" y="973"/>
                    <a:pt x="713" y="972"/>
                  </a:cubicBezTo>
                  <a:cubicBezTo>
                    <a:pt x="742" y="943"/>
                    <a:pt x="726" y="927"/>
                    <a:pt x="743" y="906"/>
                  </a:cubicBezTo>
                  <a:cubicBezTo>
                    <a:pt x="756" y="890"/>
                    <a:pt x="785" y="886"/>
                    <a:pt x="803" y="882"/>
                  </a:cubicBezTo>
                  <a:cubicBezTo>
                    <a:pt x="822" y="853"/>
                    <a:pt x="813" y="817"/>
                    <a:pt x="785" y="798"/>
                  </a:cubicBezTo>
                  <a:cubicBezTo>
                    <a:pt x="787" y="780"/>
                    <a:pt x="781" y="759"/>
                    <a:pt x="791" y="744"/>
                  </a:cubicBezTo>
                  <a:cubicBezTo>
                    <a:pt x="798" y="733"/>
                    <a:pt x="827" y="732"/>
                    <a:pt x="827" y="732"/>
                  </a:cubicBezTo>
                  <a:cubicBezTo>
                    <a:pt x="856" y="742"/>
                    <a:pt x="866" y="735"/>
                    <a:pt x="887" y="714"/>
                  </a:cubicBezTo>
                  <a:cubicBezTo>
                    <a:pt x="901" y="672"/>
                    <a:pt x="887" y="682"/>
                    <a:pt x="917" y="672"/>
                  </a:cubicBezTo>
                  <a:cubicBezTo>
                    <a:pt x="940" y="687"/>
                    <a:pt x="956" y="693"/>
                    <a:pt x="983" y="684"/>
                  </a:cubicBezTo>
                  <a:cubicBezTo>
                    <a:pt x="989" y="675"/>
                    <a:pt x="1010" y="644"/>
                    <a:pt x="1019" y="630"/>
                  </a:cubicBezTo>
                  <a:cubicBezTo>
                    <a:pt x="1023" y="624"/>
                    <a:pt x="1024" y="614"/>
                    <a:pt x="1031" y="612"/>
                  </a:cubicBezTo>
                  <a:cubicBezTo>
                    <a:pt x="1079" y="596"/>
                    <a:pt x="1055" y="602"/>
                    <a:pt x="1103" y="594"/>
                  </a:cubicBezTo>
                  <a:cubicBezTo>
                    <a:pt x="1117" y="553"/>
                    <a:pt x="1110" y="517"/>
                    <a:pt x="1121" y="474"/>
                  </a:cubicBezTo>
                  <a:cubicBezTo>
                    <a:pt x="1127" y="452"/>
                    <a:pt x="1210" y="450"/>
                    <a:pt x="1211" y="450"/>
                  </a:cubicBezTo>
                  <a:cubicBezTo>
                    <a:pt x="1226" y="406"/>
                    <a:pt x="1206" y="358"/>
                    <a:pt x="1247" y="330"/>
                  </a:cubicBezTo>
                  <a:cubicBezTo>
                    <a:pt x="1248" y="319"/>
                    <a:pt x="1267" y="229"/>
                    <a:pt x="1253" y="210"/>
                  </a:cubicBezTo>
                  <a:cubicBezTo>
                    <a:pt x="1248" y="203"/>
                    <a:pt x="1237" y="206"/>
                    <a:pt x="1229" y="204"/>
                  </a:cubicBezTo>
                  <a:cubicBezTo>
                    <a:pt x="1157" y="182"/>
                    <a:pt x="1168" y="175"/>
                    <a:pt x="1079" y="168"/>
                  </a:cubicBezTo>
                  <a:cubicBezTo>
                    <a:pt x="1077" y="162"/>
                    <a:pt x="1078" y="154"/>
                    <a:pt x="1073" y="150"/>
                  </a:cubicBezTo>
                  <a:cubicBezTo>
                    <a:pt x="1063" y="143"/>
                    <a:pt x="1037" y="138"/>
                    <a:pt x="1037" y="138"/>
                  </a:cubicBezTo>
                  <a:cubicBezTo>
                    <a:pt x="972" y="144"/>
                    <a:pt x="955" y="155"/>
                    <a:pt x="899" y="174"/>
                  </a:cubicBezTo>
                  <a:cubicBezTo>
                    <a:pt x="848" y="191"/>
                    <a:pt x="791" y="178"/>
                    <a:pt x="737" y="180"/>
                  </a:cubicBezTo>
                  <a:cubicBezTo>
                    <a:pt x="689" y="196"/>
                    <a:pt x="613" y="173"/>
                    <a:pt x="563" y="168"/>
                  </a:cubicBezTo>
                  <a:cubicBezTo>
                    <a:pt x="526" y="156"/>
                    <a:pt x="537" y="128"/>
                    <a:pt x="515" y="102"/>
                  </a:cubicBezTo>
                  <a:cubicBezTo>
                    <a:pt x="494" y="77"/>
                    <a:pt x="457" y="58"/>
                    <a:pt x="431" y="36"/>
                  </a:cubicBezTo>
                  <a:cubicBezTo>
                    <a:pt x="412" y="21"/>
                    <a:pt x="393" y="19"/>
                    <a:pt x="371" y="12"/>
                  </a:cubicBezTo>
                  <a:cubicBezTo>
                    <a:pt x="359" y="8"/>
                    <a:pt x="335" y="0"/>
                    <a:pt x="335" y="0"/>
                  </a:cubicBezTo>
                  <a:cubicBezTo>
                    <a:pt x="195" y="12"/>
                    <a:pt x="243" y="12"/>
                    <a:pt x="191" y="12"/>
                  </a:cubicBezTo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2035" y="1532"/>
              <a:ext cx="1057" cy="1167"/>
            </a:xfrm>
            <a:custGeom>
              <a:avLst/>
              <a:gdLst>
                <a:gd name="T0" fmla="*/ 440 w 1187"/>
                <a:gd name="T1" fmla="*/ 138 h 1311"/>
                <a:gd name="T2" fmla="*/ 416 w 1187"/>
                <a:gd name="T3" fmla="*/ 246 h 1311"/>
                <a:gd name="T4" fmla="*/ 338 w 1187"/>
                <a:gd name="T5" fmla="*/ 288 h 1311"/>
                <a:gd name="T6" fmla="*/ 266 w 1187"/>
                <a:gd name="T7" fmla="*/ 246 h 1311"/>
                <a:gd name="T8" fmla="*/ 200 w 1187"/>
                <a:gd name="T9" fmla="*/ 300 h 1311"/>
                <a:gd name="T10" fmla="*/ 140 w 1187"/>
                <a:gd name="T11" fmla="*/ 348 h 1311"/>
                <a:gd name="T12" fmla="*/ 92 w 1187"/>
                <a:gd name="T13" fmla="*/ 378 h 1311"/>
                <a:gd name="T14" fmla="*/ 50 w 1187"/>
                <a:gd name="T15" fmla="*/ 438 h 1311"/>
                <a:gd name="T16" fmla="*/ 62 w 1187"/>
                <a:gd name="T17" fmla="*/ 558 h 1311"/>
                <a:gd name="T18" fmla="*/ 20 w 1187"/>
                <a:gd name="T19" fmla="*/ 732 h 1311"/>
                <a:gd name="T20" fmla="*/ 128 w 1187"/>
                <a:gd name="T21" fmla="*/ 774 h 1311"/>
                <a:gd name="T22" fmla="*/ 80 w 1187"/>
                <a:gd name="T23" fmla="*/ 888 h 1311"/>
                <a:gd name="T24" fmla="*/ 56 w 1187"/>
                <a:gd name="T25" fmla="*/ 918 h 1311"/>
                <a:gd name="T26" fmla="*/ 44 w 1187"/>
                <a:gd name="T27" fmla="*/ 972 h 1311"/>
                <a:gd name="T28" fmla="*/ 44 w 1187"/>
                <a:gd name="T29" fmla="*/ 1026 h 1311"/>
                <a:gd name="T30" fmla="*/ 134 w 1187"/>
                <a:gd name="T31" fmla="*/ 1074 h 1311"/>
                <a:gd name="T32" fmla="*/ 224 w 1187"/>
                <a:gd name="T33" fmla="*/ 1050 h 1311"/>
                <a:gd name="T34" fmla="*/ 284 w 1187"/>
                <a:gd name="T35" fmla="*/ 1242 h 1311"/>
                <a:gd name="T36" fmla="*/ 440 w 1187"/>
                <a:gd name="T37" fmla="*/ 1248 h 1311"/>
                <a:gd name="T38" fmla="*/ 698 w 1187"/>
                <a:gd name="T39" fmla="*/ 1254 h 1311"/>
                <a:gd name="T40" fmla="*/ 752 w 1187"/>
                <a:gd name="T41" fmla="*/ 1206 h 1311"/>
                <a:gd name="T42" fmla="*/ 806 w 1187"/>
                <a:gd name="T43" fmla="*/ 1236 h 1311"/>
                <a:gd name="T44" fmla="*/ 890 w 1187"/>
                <a:gd name="T45" fmla="*/ 1164 h 1311"/>
                <a:gd name="T46" fmla="*/ 1058 w 1187"/>
                <a:gd name="T47" fmla="*/ 1194 h 1311"/>
                <a:gd name="T48" fmla="*/ 1094 w 1187"/>
                <a:gd name="T49" fmla="*/ 1128 h 1311"/>
                <a:gd name="T50" fmla="*/ 1136 w 1187"/>
                <a:gd name="T51" fmla="*/ 996 h 1311"/>
                <a:gd name="T52" fmla="*/ 1124 w 1187"/>
                <a:gd name="T53" fmla="*/ 840 h 1311"/>
                <a:gd name="T54" fmla="*/ 1040 w 1187"/>
                <a:gd name="T55" fmla="*/ 846 h 1311"/>
                <a:gd name="T56" fmla="*/ 1010 w 1187"/>
                <a:gd name="T57" fmla="*/ 768 h 1311"/>
                <a:gd name="T58" fmla="*/ 1058 w 1187"/>
                <a:gd name="T59" fmla="*/ 378 h 1311"/>
                <a:gd name="T60" fmla="*/ 1088 w 1187"/>
                <a:gd name="T61" fmla="*/ 252 h 1311"/>
                <a:gd name="T62" fmla="*/ 1040 w 1187"/>
                <a:gd name="T63" fmla="*/ 186 h 1311"/>
                <a:gd name="T64" fmla="*/ 1022 w 1187"/>
                <a:gd name="T65" fmla="*/ 54 h 1311"/>
                <a:gd name="T66" fmla="*/ 884 w 1187"/>
                <a:gd name="T67" fmla="*/ 60 h 1311"/>
                <a:gd name="T68" fmla="*/ 728 w 1187"/>
                <a:gd name="T69" fmla="*/ 36 h 1311"/>
                <a:gd name="T70" fmla="*/ 668 w 1187"/>
                <a:gd name="T71" fmla="*/ 78 h 1311"/>
                <a:gd name="T72" fmla="*/ 626 w 1187"/>
                <a:gd name="T73" fmla="*/ 48 h 1311"/>
                <a:gd name="T74" fmla="*/ 572 w 1187"/>
                <a:gd name="T75" fmla="*/ 102 h 131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87"/>
                <a:gd name="T115" fmla="*/ 0 h 1311"/>
                <a:gd name="T116" fmla="*/ 1187 w 1187"/>
                <a:gd name="T117" fmla="*/ 1311 h 131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87" h="1311">
                  <a:moveTo>
                    <a:pt x="494" y="108"/>
                  </a:moveTo>
                  <a:cubicBezTo>
                    <a:pt x="474" y="115"/>
                    <a:pt x="440" y="138"/>
                    <a:pt x="440" y="138"/>
                  </a:cubicBezTo>
                  <a:cubicBezTo>
                    <a:pt x="438" y="172"/>
                    <a:pt x="441" y="207"/>
                    <a:pt x="434" y="240"/>
                  </a:cubicBezTo>
                  <a:cubicBezTo>
                    <a:pt x="433" y="246"/>
                    <a:pt x="421" y="242"/>
                    <a:pt x="416" y="246"/>
                  </a:cubicBezTo>
                  <a:cubicBezTo>
                    <a:pt x="401" y="258"/>
                    <a:pt x="392" y="300"/>
                    <a:pt x="392" y="300"/>
                  </a:cubicBezTo>
                  <a:cubicBezTo>
                    <a:pt x="374" y="297"/>
                    <a:pt x="347" y="304"/>
                    <a:pt x="338" y="288"/>
                  </a:cubicBezTo>
                  <a:cubicBezTo>
                    <a:pt x="332" y="277"/>
                    <a:pt x="343" y="258"/>
                    <a:pt x="332" y="252"/>
                  </a:cubicBezTo>
                  <a:cubicBezTo>
                    <a:pt x="313" y="241"/>
                    <a:pt x="288" y="248"/>
                    <a:pt x="266" y="246"/>
                  </a:cubicBezTo>
                  <a:cubicBezTo>
                    <a:pt x="214" y="280"/>
                    <a:pt x="275" y="235"/>
                    <a:pt x="242" y="276"/>
                  </a:cubicBezTo>
                  <a:cubicBezTo>
                    <a:pt x="237" y="282"/>
                    <a:pt x="205" y="298"/>
                    <a:pt x="200" y="300"/>
                  </a:cubicBezTo>
                  <a:cubicBezTo>
                    <a:pt x="188" y="305"/>
                    <a:pt x="164" y="312"/>
                    <a:pt x="164" y="312"/>
                  </a:cubicBezTo>
                  <a:cubicBezTo>
                    <a:pt x="156" y="324"/>
                    <a:pt x="154" y="343"/>
                    <a:pt x="140" y="348"/>
                  </a:cubicBezTo>
                  <a:cubicBezTo>
                    <a:pt x="128" y="352"/>
                    <a:pt x="104" y="360"/>
                    <a:pt x="104" y="360"/>
                  </a:cubicBezTo>
                  <a:cubicBezTo>
                    <a:pt x="100" y="366"/>
                    <a:pt x="94" y="371"/>
                    <a:pt x="92" y="378"/>
                  </a:cubicBezTo>
                  <a:cubicBezTo>
                    <a:pt x="88" y="394"/>
                    <a:pt x="95" y="413"/>
                    <a:pt x="86" y="426"/>
                  </a:cubicBezTo>
                  <a:cubicBezTo>
                    <a:pt x="79" y="436"/>
                    <a:pt x="62" y="434"/>
                    <a:pt x="50" y="438"/>
                  </a:cubicBezTo>
                  <a:cubicBezTo>
                    <a:pt x="44" y="440"/>
                    <a:pt x="32" y="444"/>
                    <a:pt x="32" y="444"/>
                  </a:cubicBezTo>
                  <a:cubicBezTo>
                    <a:pt x="18" y="500"/>
                    <a:pt x="47" y="512"/>
                    <a:pt x="62" y="558"/>
                  </a:cubicBezTo>
                  <a:cubicBezTo>
                    <a:pt x="57" y="601"/>
                    <a:pt x="66" y="620"/>
                    <a:pt x="26" y="630"/>
                  </a:cubicBezTo>
                  <a:cubicBezTo>
                    <a:pt x="14" y="665"/>
                    <a:pt x="0" y="692"/>
                    <a:pt x="20" y="732"/>
                  </a:cubicBezTo>
                  <a:cubicBezTo>
                    <a:pt x="25" y="741"/>
                    <a:pt x="40" y="736"/>
                    <a:pt x="50" y="738"/>
                  </a:cubicBezTo>
                  <a:cubicBezTo>
                    <a:pt x="75" y="755"/>
                    <a:pt x="103" y="757"/>
                    <a:pt x="128" y="774"/>
                  </a:cubicBezTo>
                  <a:cubicBezTo>
                    <a:pt x="122" y="807"/>
                    <a:pt x="127" y="840"/>
                    <a:pt x="92" y="852"/>
                  </a:cubicBezTo>
                  <a:cubicBezTo>
                    <a:pt x="88" y="864"/>
                    <a:pt x="84" y="876"/>
                    <a:pt x="80" y="888"/>
                  </a:cubicBezTo>
                  <a:cubicBezTo>
                    <a:pt x="77" y="896"/>
                    <a:pt x="79" y="906"/>
                    <a:pt x="74" y="912"/>
                  </a:cubicBezTo>
                  <a:cubicBezTo>
                    <a:pt x="70" y="917"/>
                    <a:pt x="62" y="915"/>
                    <a:pt x="56" y="918"/>
                  </a:cubicBezTo>
                  <a:cubicBezTo>
                    <a:pt x="50" y="921"/>
                    <a:pt x="44" y="926"/>
                    <a:pt x="38" y="930"/>
                  </a:cubicBezTo>
                  <a:cubicBezTo>
                    <a:pt x="40" y="944"/>
                    <a:pt x="40" y="958"/>
                    <a:pt x="44" y="972"/>
                  </a:cubicBezTo>
                  <a:cubicBezTo>
                    <a:pt x="46" y="979"/>
                    <a:pt x="56" y="983"/>
                    <a:pt x="56" y="990"/>
                  </a:cubicBezTo>
                  <a:cubicBezTo>
                    <a:pt x="56" y="1003"/>
                    <a:pt x="44" y="1026"/>
                    <a:pt x="44" y="1026"/>
                  </a:cubicBezTo>
                  <a:cubicBezTo>
                    <a:pt x="57" y="1079"/>
                    <a:pt x="37" y="1032"/>
                    <a:pt x="122" y="1056"/>
                  </a:cubicBezTo>
                  <a:cubicBezTo>
                    <a:pt x="129" y="1058"/>
                    <a:pt x="128" y="1069"/>
                    <a:pt x="134" y="1074"/>
                  </a:cubicBezTo>
                  <a:cubicBezTo>
                    <a:pt x="139" y="1078"/>
                    <a:pt x="146" y="1078"/>
                    <a:pt x="152" y="1080"/>
                  </a:cubicBezTo>
                  <a:cubicBezTo>
                    <a:pt x="178" y="1071"/>
                    <a:pt x="198" y="1059"/>
                    <a:pt x="224" y="1050"/>
                  </a:cubicBezTo>
                  <a:cubicBezTo>
                    <a:pt x="244" y="1079"/>
                    <a:pt x="234" y="1111"/>
                    <a:pt x="254" y="1140"/>
                  </a:cubicBezTo>
                  <a:cubicBezTo>
                    <a:pt x="257" y="1180"/>
                    <a:pt x="243" y="1228"/>
                    <a:pt x="284" y="1242"/>
                  </a:cubicBezTo>
                  <a:cubicBezTo>
                    <a:pt x="296" y="1207"/>
                    <a:pt x="290" y="1234"/>
                    <a:pt x="320" y="1254"/>
                  </a:cubicBezTo>
                  <a:cubicBezTo>
                    <a:pt x="362" y="1248"/>
                    <a:pt x="399" y="1256"/>
                    <a:pt x="440" y="1248"/>
                  </a:cubicBezTo>
                  <a:cubicBezTo>
                    <a:pt x="460" y="1235"/>
                    <a:pt x="465" y="1220"/>
                    <a:pt x="488" y="1212"/>
                  </a:cubicBezTo>
                  <a:cubicBezTo>
                    <a:pt x="554" y="1311"/>
                    <a:pt x="392" y="1264"/>
                    <a:pt x="698" y="1254"/>
                  </a:cubicBezTo>
                  <a:cubicBezTo>
                    <a:pt x="701" y="1244"/>
                    <a:pt x="706" y="1224"/>
                    <a:pt x="716" y="1218"/>
                  </a:cubicBezTo>
                  <a:cubicBezTo>
                    <a:pt x="727" y="1211"/>
                    <a:pt x="752" y="1206"/>
                    <a:pt x="752" y="1206"/>
                  </a:cubicBezTo>
                  <a:cubicBezTo>
                    <a:pt x="758" y="1212"/>
                    <a:pt x="763" y="1220"/>
                    <a:pt x="770" y="1224"/>
                  </a:cubicBezTo>
                  <a:cubicBezTo>
                    <a:pt x="781" y="1230"/>
                    <a:pt x="806" y="1236"/>
                    <a:pt x="806" y="1236"/>
                  </a:cubicBezTo>
                  <a:cubicBezTo>
                    <a:pt x="829" y="1201"/>
                    <a:pt x="836" y="1230"/>
                    <a:pt x="872" y="1218"/>
                  </a:cubicBezTo>
                  <a:cubicBezTo>
                    <a:pt x="873" y="1214"/>
                    <a:pt x="875" y="1169"/>
                    <a:pt x="890" y="1164"/>
                  </a:cubicBezTo>
                  <a:cubicBezTo>
                    <a:pt x="904" y="1159"/>
                    <a:pt x="957" y="1186"/>
                    <a:pt x="974" y="1194"/>
                  </a:cubicBezTo>
                  <a:cubicBezTo>
                    <a:pt x="1004" y="1239"/>
                    <a:pt x="1020" y="1207"/>
                    <a:pt x="1058" y="1194"/>
                  </a:cubicBezTo>
                  <a:cubicBezTo>
                    <a:pt x="1100" y="1222"/>
                    <a:pt x="1086" y="1230"/>
                    <a:pt x="1106" y="1200"/>
                  </a:cubicBezTo>
                  <a:cubicBezTo>
                    <a:pt x="1097" y="1173"/>
                    <a:pt x="1076" y="1160"/>
                    <a:pt x="1094" y="1128"/>
                  </a:cubicBezTo>
                  <a:cubicBezTo>
                    <a:pt x="1101" y="1115"/>
                    <a:pt x="1122" y="1120"/>
                    <a:pt x="1136" y="1116"/>
                  </a:cubicBezTo>
                  <a:cubicBezTo>
                    <a:pt x="1120" y="1068"/>
                    <a:pt x="1126" y="1094"/>
                    <a:pt x="1136" y="996"/>
                  </a:cubicBezTo>
                  <a:cubicBezTo>
                    <a:pt x="1138" y="976"/>
                    <a:pt x="1166" y="942"/>
                    <a:pt x="1166" y="942"/>
                  </a:cubicBezTo>
                  <a:cubicBezTo>
                    <a:pt x="1162" y="881"/>
                    <a:pt x="1187" y="819"/>
                    <a:pt x="1124" y="840"/>
                  </a:cubicBezTo>
                  <a:cubicBezTo>
                    <a:pt x="1110" y="883"/>
                    <a:pt x="1123" y="869"/>
                    <a:pt x="1094" y="888"/>
                  </a:cubicBezTo>
                  <a:cubicBezTo>
                    <a:pt x="1079" y="886"/>
                    <a:pt x="1009" y="885"/>
                    <a:pt x="1040" y="846"/>
                  </a:cubicBezTo>
                  <a:cubicBezTo>
                    <a:pt x="1044" y="841"/>
                    <a:pt x="1052" y="842"/>
                    <a:pt x="1058" y="840"/>
                  </a:cubicBezTo>
                  <a:cubicBezTo>
                    <a:pt x="1069" y="786"/>
                    <a:pt x="1063" y="779"/>
                    <a:pt x="1010" y="768"/>
                  </a:cubicBezTo>
                  <a:cubicBezTo>
                    <a:pt x="1014" y="715"/>
                    <a:pt x="1001" y="633"/>
                    <a:pt x="1040" y="594"/>
                  </a:cubicBezTo>
                  <a:cubicBezTo>
                    <a:pt x="1058" y="523"/>
                    <a:pt x="1044" y="449"/>
                    <a:pt x="1058" y="378"/>
                  </a:cubicBezTo>
                  <a:cubicBezTo>
                    <a:pt x="1059" y="372"/>
                    <a:pt x="1070" y="374"/>
                    <a:pt x="1076" y="372"/>
                  </a:cubicBezTo>
                  <a:cubicBezTo>
                    <a:pt x="1091" y="349"/>
                    <a:pt x="1108" y="272"/>
                    <a:pt x="1088" y="252"/>
                  </a:cubicBezTo>
                  <a:cubicBezTo>
                    <a:pt x="1075" y="239"/>
                    <a:pt x="1040" y="228"/>
                    <a:pt x="1040" y="228"/>
                  </a:cubicBezTo>
                  <a:cubicBezTo>
                    <a:pt x="1029" y="195"/>
                    <a:pt x="1035" y="225"/>
                    <a:pt x="1040" y="186"/>
                  </a:cubicBezTo>
                  <a:cubicBezTo>
                    <a:pt x="1050" y="98"/>
                    <a:pt x="1023" y="123"/>
                    <a:pt x="1064" y="96"/>
                  </a:cubicBezTo>
                  <a:cubicBezTo>
                    <a:pt x="1057" y="67"/>
                    <a:pt x="1050" y="63"/>
                    <a:pt x="1022" y="54"/>
                  </a:cubicBezTo>
                  <a:cubicBezTo>
                    <a:pt x="1001" y="23"/>
                    <a:pt x="1007" y="13"/>
                    <a:pt x="968" y="0"/>
                  </a:cubicBezTo>
                  <a:cubicBezTo>
                    <a:pt x="954" y="22"/>
                    <a:pt x="910" y="51"/>
                    <a:pt x="884" y="60"/>
                  </a:cubicBezTo>
                  <a:cubicBezTo>
                    <a:pt x="841" y="54"/>
                    <a:pt x="810" y="43"/>
                    <a:pt x="770" y="30"/>
                  </a:cubicBezTo>
                  <a:cubicBezTo>
                    <a:pt x="756" y="32"/>
                    <a:pt x="740" y="28"/>
                    <a:pt x="728" y="36"/>
                  </a:cubicBezTo>
                  <a:cubicBezTo>
                    <a:pt x="710" y="47"/>
                    <a:pt x="704" y="72"/>
                    <a:pt x="686" y="84"/>
                  </a:cubicBezTo>
                  <a:cubicBezTo>
                    <a:pt x="680" y="82"/>
                    <a:pt x="672" y="82"/>
                    <a:pt x="668" y="78"/>
                  </a:cubicBezTo>
                  <a:cubicBezTo>
                    <a:pt x="664" y="74"/>
                    <a:pt x="667" y="64"/>
                    <a:pt x="662" y="60"/>
                  </a:cubicBezTo>
                  <a:cubicBezTo>
                    <a:pt x="652" y="53"/>
                    <a:pt x="626" y="48"/>
                    <a:pt x="626" y="48"/>
                  </a:cubicBezTo>
                  <a:cubicBezTo>
                    <a:pt x="614" y="52"/>
                    <a:pt x="598" y="55"/>
                    <a:pt x="590" y="66"/>
                  </a:cubicBezTo>
                  <a:cubicBezTo>
                    <a:pt x="571" y="90"/>
                    <a:pt x="600" y="80"/>
                    <a:pt x="572" y="102"/>
                  </a:cubicBezTo>
                  <a:cubicBezTo>
                    <a:pt x="552" y="118"/>
                    <a:pt x="517" y="116"/>
                    <a:pt x="494" y="108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64"/>
            <p:cNvSpPr>
              <a:spLocks noChangeArrowheads="1"/>
            </p:cNvSpPr>
            <p:nvPr/>
          </p:nvSpPr>
          <p:spPr bwMode="auto">
            <a:xfrm>
              <a:off x="2083" y="2416"/>
              <a:ext cx="908" cy="31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4000" tIns="46800" rIns="54000" bIns="46038" anchor="ctr">
              <a:spAutoFit/>
            </a:bodyPr>
            <a:lstStyle/>
            <a:p>
              <a:pPr marL="0" marR="0" lvl="0" indent="0" defTabSz="914400" eaLnBrk="0" fontAlgn="ctr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Freeform 65"/>
          <p:cNvSpPr>
            <a:spLocks/>
          </p:cNvSpPr>
          <p:nvPr/>
        </p:nvSpPr>
        <p:spPr bwMode="auto">
          <a:xfrm>
            <a:off x="6158805" y="1789212"/>
            <a:ext cx="828675" cy="319087"/>
          </a:xfrm>
          <a:custGeom>
            <a:avLst/>
            <a:gdLst>
              <a:gd name="T0" fmla="*/ 0 w 522"/>
              <a:gd name="T1" fmla="*/ 201 h 201"/>
              <a:gd name="T2" fmla="*/ 159 w 522"/>
              <a:gd name="T3" fmla="*/ 133 h 201"/>
              <a:gd name="T4" fmla="*/ 204 w 522"/>
              <a:gd name="T5" fmla="*/ 65 h 201"/>
              <a:gd name="T6" fmla="*/ 272 w 522"/>
              <a:gd name="T7" fmla="*/ 42 h 201"/>
              <a:gd name="T8" fmla="*/ 522 w 522"/>
              <a:gd name="T9" fmla="*/ 19 h 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2"/>
              <a:gd name="T16" fmla="*/ 0 h 201"/>
              <a:gd name="T17" fmla="*/ 522 w 522"/>
              <a:gd name="T18" fmla="*/ 201 h 2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2" h="201">
                <a:moveTo>
                  <a:pt x="0" y="201"/>
                </a:moveTo>
                <a:cubicBezTo>
                  <a:pt x="62" y="178"/>
                  <a:pt x="125" y="156"/>
                  <a:pt x="159" y="133"/>
                </a:cubicBezTo>
                <a:cubicBezTo>
                  <a:pt x="193" y="110"/>
                  <a:pt x="185" y="80"/>
                  <a:pt x="204" y="65"/>
                </a:cubicBezTo>
                <a:cubicBezTo>
                  <a:pt x="223" y="50"/>
                  <a:pt x="219" y="50"/>
                  <a:pt x="272" y="42"/>
                </a:cubicBezTo>
                <a:cubicBezTo>
                  <a:pt x="325" y="34"/>
                  <a:pt x="477" y="0"/>
                  <a:pt x="522" y="19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46800" rIns="54000" bIns="46038">
            <a:spAutoFit/>
          </a:bodyPr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Text Box 66"/>
          <p:cNvSpPr txBox="1">
            <a:spLocks noChangeArrowheads="1"/>
          </p:cNvSpPr>
          <p:nvPr/>
        </p:nvSpPr>
        <p:spPr bwMode="auto">
          <a:xfrm>
            <a:off x="6198492" y="1500287"/>
            <a:ext cx="90011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algn="l"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경기북부</a:t>
            </a:r>
          </a:p>
        </p:txBody>
      </p:sp>
      <p:sp>
        <p:nvSpPr>
          <p:cNvPr id="60" name="Text Box 67"/>
          <p:cNvSpPr txBox="1">
            <a:spLocks noChangeArrowheads="1"/>
          </p:cNvSpPr>
          <p:nvPr/>
        </p:nvSpPr>
        <p:spPr bwMode="auto">
          <a:xfrm>
            <a:off x="6306442" y="2109887"/>
            <a:ext cx="90011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algn="l"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경기남부</a:t>
            </a:r>
          </a:p>
        </p:txBody>
      </p:sp>
      <p:sp>
        <p:nvSpPr>
          <p:cNvPr id="61" name="Text Box 68"/>
          <p:cNvSpPr txBox="1">
            <a:spLocks noChangeArrowheads="1"/>
          </p:cNvSpPr>
          <p:nvPr/>
        </p:nvSpPr>
        <p:spPr bwMode="auto">
          <a:xfrm>
            <a:off x="7422455" y="1592362"/>
            <a:ext cx="900112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algn="l"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강 원</a:t>
            </a:r>
          </a:p>
        </p:txBody>
      </p:sp>
      <p:sp>
        <p:nvSpPr>
          <p:cNvPr id="62" name="Text Box 69"/>
          <p:cNvSpPr txBox="1">
            <a:spLocks noChangeArrowheads="1"/>
          </p:cNvSpPr>
          <p:nvPr/>
        </p:nvSpPr>
        <p:spPr bwMode="auto">
          <a:xfrm>
            <a:off x="6438205" y="2890937"/>
            <a:ext cx="900112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algn="l"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충 청</a:t>
            </a:r>
          </a:p>
        </p:txBody>
      </p:sp>
      <p:sp>
        <p:nvSpPr>
          <p:cNvPr id="63" name="Text Box 70"/>
          <p:cNvSpPr txBox="1">
            <a:spLocks noChangeArrowheads="1"/>
          </p:cNvSpPr>
          <p:nvPr/>
        </p:nvSpPr>
        <p:spPr bwMode="auto">
          <a:xfrm>
            <a:off x="6017517" y="4365724"/>
            <a:ext cx="9001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전 라</a:t>
            </a:r>
            <a:b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</a:br>
            <a:r>
              <a:rPr kumimoji="0" lang="en-US" altLang="ko-KR" sz="1000">
                <a:solidFill>
                  <a:srgbClr val="800000"/>
                </a:solidFill>
                <a:latin typeface="돋움" pitchFamily="50" charset="-127"/>
              </a:rPr>
              <a:t>(</a:t>
            </a:r>
            <a:r>
              <a:rPr kumimoji="0" lang="ko-KR" altLang="en-US" sz="1000">
                <a:solidFill>
                  <a:srgbClr val="800000"/>
                </a:solidFill>
                <a:latin typeface="돋움" pitchFamily="50" charset="-127"/>
              </a:rPr>
              <a:t>제주 포함</a:t>
            </a:r>
            <a:r>
              <a:rPr kumimoji="0" lang="en-US" altLang="ko-KR" sz="1000">
                <a:solidFill>
                  <a:srgbClr val="800000"/>
                </a:solidFill>
                <a:latin typeface="돋움" pitchFamily="50" charset="-127"/>
              </a:rPr>
              <a:t>)</a:t>
            </a:r>
          </a:p>
        </p:txBody>
      </p:sp>
      <p:sp>
        <p:nvSpPr>
          <p:cNvPr id="64" name="Text Box 71"/>
          <p:cNvSpPr txBox="1">
            <a:spLocks noChangeArrowheads="1"/>
          </p:cNvSpPr>
          <p:nvPr/>
        </p:nvSpPr>
        <p:spPr bwMode="auto">
          <a:xfrm>
            <a:off x="7565330" y="3608487"/>
            <a:ext cx="900112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996" tIns="46796" rIns="53996" bIns="46034">
            <a:spAutoFit/>
          </a:bodyPr>
          <a:lstStyle>
            <a:lvl1pPr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1pPr>
            <a:lvl2pPr marL="742950" indent="-28575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2pPr>
            <a:lvl3pPr marL="11430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3pPr>
            <a:lvl4pPr marL="16002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4pPr>
            <a:lvl5pPr marL="2057400" indent="-228600" defTabSz="762000" eaLnBrk="0" fontAlgn="ctr" hangingPunct="0">
              <a:spcBef>
                <a:spcPct val="5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5pPr>
            <a:lvl6pPr marL="25146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6pPr>
            <a:lvl7pPr marL="29718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7pPr>
            <a:lvl8pPr marL="34290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8pPr>
            <a:lvl9pPr marL="3886200" indent="-228600" algn="ctr" defTabSz="762000" eaLnBrk="0" fontAlgn="ctr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 fontAlgn="base" latinLnBrk="0">
              <a:lnSpc>
                <a:spcPct val="120000"/>
              </a:lnSpc>
            </a:pPr>
            <a:r>
              <a:rPr kumimoji="0" lang="ko-KR" altLang="en-US" sz="1100" b="1">
                <a:solidFill>
                  <a:srgbClr val="800000"/>
                </a:solidFill>
                <a:latin typeface="돋움" pitchFamily="50" charset="-127"/>
              </a:rPr>
              <a:t>경 상</a:t>
            </a:r>
            <a:endParaRPr kumimoji="0" lang="ko-KR" altLang="en-US" sz="1000">
              <a:solidFill>
                <a:srgbClr val="800000"/>
              </a:solidFill>
              <a:latin typeface="돋움" pitchFamily="50" charset="-127"/>
            </a:endParaRPr>
          </a:p>
        </p:txBody>
      </p:sp>
      <p:sp>
        <p:nvSpPr>
          <p:cNvPr id="65" name="Rectangle 12" descr="밝은 상향 대각선"/>
          <p:cNvSpPr>
            <a:spLocks noChangeArrowheads="1"/>
          </p:cNvSpPr>
          <p:nvPr/>
        </p:nvSpPr>
        <p:spPr bwMode="auto">
          <a:xfrm>
            <a:off x="972309" y="5577810"/>
            <a:ext cx="3781425" cy="579437"/>
          </a:xfrm>
          <a:prstGeom prst="rect">
            <a:avLst/>
          </a:prstGeom>
          <a:pattFill prst="ltUpDiag">
            <a:fgClr>
              <a:srgbClr val="EEE0AC"/>
            </a:fgClr>
            <a:bgClr>
              <a:srgbClr val="FFFFFF"/>
            </a:bgClr>
          </a:pattFill>
          <a:ln w="9525" algn="ctr">
            <a:solidFill>
              <a:srgbClr val="800000"/>
            </a:solidFill>
            <a:miter lim="800000"/>
            <a:headEnd/>
            <a:tailEnd/>
          </a:ln>
        </p:spPr>
        <p:txBody>
          <a:bodyPr lIns="89993" tIns="46796" rIns="89993" bIns="46796" anchor="ctr">
            <a:spAutoFit/>
          </a:bodyPr>
          <a:lstStyle/>
          <a:p>
            <a:pPr marL="0" marR="0" lvl="0" indent="0" defTabSz="914400" eaLnBrk="0" fontAlgn="ctr" latinLnBrk="0" hangingPunct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본부 </a:t>
            </a:r>
            <a:r>
              <a:rPr kumimoji="0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지역시설단 집행업무 계획∙조정∙자원</a:t>
            </a:r>
          </a:p>
          <a:p>
            <a:pPr marL="0" marR="0" lvl="0" indent="0" defTabSz="914400" eaLnBrk="0" fontAlgn="ctr" latinLnBrk="0" hangingPunct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지역시설단 </a:t>
            </a:r>
            <a:r>
              <a:rPr kumimoji="0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현장 여건을 반영한 집행업무</a:t>
            </a:r>
          </a:p>
        </p:txBody>
      </p:sp>
      <p:sp>
        <p:nvSpPr>
          <p:cNvPr id="66" name="AutoShape 16"/>
          <p:cNvSpPr>
            <a:spLocks noChangeArrowheads="1"/>
          </p:cNvSpPr>
          <p:nvPr/>
        </p:nvSpPr>
        <p:spPr bwMode="auto">
          <a:xfrm rot="10800000">
            <a:off x="237762" y="1388044"/>
            <a:ext cx="5191174" cy="3868738"/>
          </a:xfrm>
          <a:prstGeom prst="upArrowCallout">
            <a:avLst>
              <a:gd name="adj1" fmla="val 55974"/>
              <a:gd name="adj2" fmla="val 36069"/>
              <a:gd name="adj3" fmla="val 6796"/>
              <a:gd name="adj4" fmla="val 88880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prstDash val="dash"/>
            <a:miter lim="800000"/>
            <a:headEnd/>
            <a:tailEnd/>
          </a:ln>
        </p:spPr>
        <p:txBody>
          <a:bodyPr rot="10800000" wrap="none" lIns="89993" tIns="46796" rIns="89993" bIns="46796" anchor="ctr"/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234587" y="1340768"/>
            <a:ext cx="5201509" cy="325438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lIns="35997" tIns="35997" rIns="35997" bIns="35997" anchor="ctr"/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 조직 구조 개요</a:t>
            </a:r>
          </a:p>
        </p:txBody>
      </p:sp>
      <p:sp>
        <p:nvSpPr>
          <p:cNvPr id="68" name="Rectangle 28"/>
          <p:cNvSpPr>
            <a:spLocks noChangeArrowheads="1"/>
          </p:cNvSpPr>
          <p:nvPr/>
        </p:nvSpPr>
        <p:spPr bwMode="auto">
          <a:xfrm>
            <a:off x="2579325" y="1833563"/>
            <a:ext cx="2705596" cy="26869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997" tIns="35997" rIns="35997" bIns="35997" anchor="ctr"/>
          <a:lstStyle/>
          <a:p>
            <a:pPr marL="93663" marR="0" lvl="0" indent="-93663" algn="l" defTabSz="914400" eaLnBrk="0" fontAlgn="ctr" latinLnBrk="0" hangingPunct="0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건설사업 건수</a:t>
            </a:r>
            <a:r>
              <a:rPr kumimoji="0" lang="en-US" altLang="ko-KR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금액</a:t>
            </a:r>
            <a:r>
              <a:rPr kumimoji="0" lang="en-US" altLang="ko-KR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재산관리 면적</a:t>
            </a:r>
            <a:r>
              <a:rPr kumimoji="0" lang="en-US" altLang="ko-KR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부대 수 고려 </a:t>
            </a:r>
            <a:r>
              <a:rPr kumimoji="0" lang="ko-KR" altLang="en-US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지역시설단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구성</a:t>
            </a:r>
          </a:p>
          <a:p>
            <a:pPr marL="93663" marR="0" lvl="0" indent="-93663" algn="l" defTabSz="914400" eaLnBrk="0" fontAlgn="ctr" latinLnBrk="0" hangingPunct="0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지역시설단별 건설사업 및 재산관리 집행업무 과별 편성</a:t>
            </a:r>
          </a:p>
          <a:p>
            <a:pPr marL="93663" marR="0" lvl="0" indent="-93663" algn="l" defTabSz="914400" eaLnBrk="0" fontAlgn="ctr" latinLnBrk="0" hangingPunct="0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지역시설단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업무량에 따라 복수의 과로 운영</a:t>
            </a:r>
          </a:p>
          <a:p>
            <a:pPr marL="93663" marR="0" lvl="0" indent="-93663" algn="l" defTabSz="914400" eaLnBrk="0" fontAlgn="ctr" latinLnBrk="0" hangingPunct="0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국유재산관리과 </a:t>
            </a:r>
            <a:r>
              <a:rPr kumimoji="0" lang="en-US" altLang="ko-KR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면적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∙부대수∙인원빈도∙이동거리 등을 고려 </a:t>
            </a:r>
            <a:r>
              <a:rPr kumimoji="0" lang="ko-KR" altLang="en-US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현장관리팀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 운영</a:t>
            </a:r>
          </a:p>
          <a:p>
            <a:pPr marL="93663" marR="0" lvl="0" indent="-93663" algn="l" defTabSz="914400" eaLnBrk="0" fontAlgn="ctr" latinLnBrk="0" hangingPunct="0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국유재산관리과의 </a:t>
            </a:r>
            <a:r>
              <a:rPr kumimoji="0" lang="ko-KR" altLang="en-US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현장관리팀에서</a:t>
            </a: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돋움" pitchFamily="50" charset="-127"/>
              </a:rPr>
              <a:t> 인허가 지도∙민원관리 수행</a:t>
            </a:r>
          </a:p>
        </p:txBody>
      </p:sp>
      <p:sp>
        <p:nvSpPr>
          <p:cNvPr id="69" name="Rectangle 77"/>
          <p:cNvSpPr>
            <a:spLocks noChangeArrowheads="1"/>
          </p:cNvSpPr>
          <p:nvPr/>
        </p:nvSpPr>
        <p:spPr bwMode="auto">
          <a:xfrm>
            <a:off x="382224" y="1913856"/>
            <a:ext cx="2087563" cy="26066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DDDDDD"/>
            </a:outerShdw>
          </a:effectLst>
        </p:spPr>
        <p:txBody>
          <a:bodyPr wrap="none" lIns="54000" tIns="46800" rIns="54000" bIns="46038" anchor="ctr"/>
          <a:lstStyle/>
          <a:p>
            <a:pPr marL="0" marR="0" lvl="0" indent="0" defTabSz="914400" eaLnBrk="0" fontAlgn="ctr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Rectangle 78"/>
          <p:cNvSpPr>
            <a:spLocks noChangeArrowheads="1"/>
          </p:cNvSpPr>
          <p:nvPr/>
        </p:nvSpPr>
        <p:spPr bwMode="auto">
          <a:xfrm>
            <a:off x="956899" y="2134518"/>
            <a:ext cx="1047750" cy="307975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본 부</a:t>
            </a:r>
          </a:p>
        </p:txBody>
      </p:sp>
      <p:sp>
        <p:nvSpPr>
          <p:cNvPr id="71" name="Rectangle 79"/>
          <p:cNvSpPr>
            <a:spLocks noChangeArrowheads="1"/>
          </p:cNvSpPr>
          <p:nvPr/>
        </p:nvSpPr>
        <p:spPr bwMode="auto">
          <a:xfrm>
            <a:off x="958487" y="2733006"/>
            <a:ext cx="1047750" cy="307975"/>
          </a:xfrm>
          <a:prstGeom prst="rect">
            <a:avLst/>
          </a:prstGeom>
          <a:solidFill>
            <a:srgbClr val="A5C4E1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지역시설단장</a:t>
            </a:r>
          </a:p>
        </p:txBody>
      </p:sp>
      <p:sp>
        <p:nvSpPr>
          <p:cNvPr id="72" name="Rectangle 80" descr="밝은 상향 대각선"/>
          <p:cNvSpPr>
            <a:spLocks noChangeArrowheads="1"/>
          </p:cNvSpPr>
          <p:nvPr/>
        </p:nvSpPr>
        <p:spPr bwMode="auto">
          <a:xfrm>
            <a:off x="539387" y="3456906"/>
            <a:ext cx="795337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3" name="Rectangle 81" descr="밝은 상향 대각선"/>
          <p:cNvSpPr>
            <a:spLocks noChangeArrowheads="1"/>
          </p:cNvSpPr>
          <p:nvPr/>
        </p:nvSpPr>
        <p:spPr bwMode="auto">
          <a:xfrm>
            <a:off x="513987" y="3406106"/>
            <a:ext cx="795337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4" name="Rectangle 82" descr="밝은 상향 대각선"/>
          <p:cNvSpPr>
            <a:spLocks noChangeArrowheads="1"/>
          </p:cNvSpPr>
          <p:nvPr/>
        </p:nvSpPr>
        <p:spPr bwMode="auto">
          <a:xfrm>
            <a:off x="486999" y="3344193"/>
            <a:ext cx="795338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건설사업</a:t>
            </a:r>
            <a:r>
              <a:rPr kumimoji="0" lang="en-US" altLang="ko-KR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과</a:t>
            </a:r>
          </a:p>
        </p:txBody>
      </p:sp>
      <p:sp>
        <p:nvSpPr>
          <p:cNvPr id="75" name="Rectangle 83"/>
          <p:cNvSpPr>
            <a:spLocks noChangeArrowheads="1"/>
          </p:cNvSpPr>
          <p:nvPr/>
        </p:nvSpPr>
        <p:spPr bwMode="auto">
          <a:xfrm>
            <a:off x="1571262" y="3401343"/>
            <a:ext cx="795337" cy="307975"/>
          </a:xfrm>
          <a:prstGeom prst="rect">
            <a:avLst/>
          </a:prstGeom>
          <a:solidFill>
            <a:srgbClr val="EEE0AC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6" name="Rectangle 84"/>
          <p:cNvSpPr>
            <a:spLocks noChangeArrowheads="1"/>
          </p:cNvSpPr>
          <p:nvPr/>
        </p:nvSpPr>
        <p:spPr bwMode="auto">
          <a:xfrm>
            <a:off x="1544274" y="3339431"/>
            <a:ext cx="795338" cy="307975"/>
          </a:xfrm>
          <a:prstGeom prst="rect">
            <a:avLst/>
          </a:prstGeom>
          <a:solidFill>
            <a:srgbClr val="EEE0AC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재산관리</a:t>
            </a:r>
            <a:r>
              <a:rPr kumimoji="0" lang="en-US" altLang="ko-KR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과</a:t>
            </a:r>
          </a:p>
        </p:txBody>
      </p:sp>
      <p:sp>
        <p:nvSpPr>
          <p:cNvPr id="77" name="Rectangle 85" descr="밝은 상향 대각선"/>
          <p:cNvSpPr>
            <a:spLocks noChangeArrowheads="1"/>
          </p:cNvSpPr>
          <p:nvPr/>
        </p:nvSpPr>
        <p:spPr bwMode="auto">
          <a:xfrm>
            <a:off x="1572849" y="3998243"/>
            <a:ext cx="795338" cy="306388"/>
          </a:xfrm>
          <a:prstGeom prst="rect">
            <a:avLst/>
          </a:prstGeom>
          <a:pattFill prst="ltUpDiag">
            <a:fgClr>
              <a:srgbClr val="EEE0AC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prstDash val="dash"/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8" name="Rectangle 86" descr="밝은 상향 대각선"/>
          <p:cNvSpPr>
            <a:spLocks noChangeArrowheads="1"/>
          </p:cNvSpPr>
          <p:nvPr/>
        </p:nvSpPr>
        <p:spPr bwMode="auto">
          <a:xfrm>
            <a:off x="1545862" y="3934743"/>
            <a:ext cx="795337" cy="307975"/>
          </a:xfrm>
          <a:prstGeom prst="rect">
            <a:avLst/>
          </a:prstGeom>
          <a:pattFill prst="ltUpDiag">
            <a:fgClr>
              <a:srgbClr val="EEE0AC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prstDash val="dash"/>
            <a:miter lim="800000"/>
            <a:headEnd/>
            <a:tailEnd/>
          </a:ln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현장 </a:t>
            </a: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팀</a:t>
            </a:r>
          </a:p>
        </p:txBody>
      </p:sp>
      <p:cxnSp>
        <p:nvCxnSpPr>
          <p:cNvPr id="79" name="AutoShape 87"/>
          <p:cNvCxnSpPr>
            <a:cxnSpLocks noChangeShapeType="1"/>
            <a:stCxn id="71" idx="2"/>
            <a:endCxn id="74" idx="0"/>
          </p:cNvCxnSpPr>
          <p:nvPr/>
        </p:nvCxnSpPr>
        <p:spPr bwMode="auto">
          <a:xfrm rot="5400000">
            <a:off x="1032306" y="2894137"/>
            <a:ext cx="303212" cy="596900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AutoShape 88"/>
          <p:cNvCxnSpPr>
            <a:cxnSpLocks noChangeShapeType="1"/>
            <a:stCxn id="71" idx="2"/>
            <a:endCxn id="76" idx="0"/>
          </p:cNvCxnSpPr>
          <p:nvPr/>
        </p:nvCxnSpPr>
        <p:spPr bwMode="auto">
          <a:xfrm rot="16200000" flipH="1">
            <a:off x="1563325" y="2960018"/>
            <a:ext cx="298450" cy="460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AutoShape 89"/>
          <p:cNvCxnSpPr>
            <a:cxnSpLocks noChangeShapeType="1"/>
            <a:stCxn id="76" idx="2"/>
            <a:endCxn id="78" idx="0"/>
          </p:cNvCxnSpPr>
          <p:nvPr/>
        </p:nvCxnSpPr>
        <p:spPr bwMode="auto">
          <a:xfrm rot="16200000" flipH="1">
            <a:off x="1799862" y="3790281"/>
            <a:ext cx="287337" cy="1587"/>
          </a:xfrm>
          <a:prstGeom prst="bentConnector3">
            <a:avLst>
              <a:gd name="adj1" fmla="val 4972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90"/>
          <p:cNvCxnSpPr>
            <a:cxnSpLocks noChangeShapeType="1"/>
            <a:stCxn id="70" idx="2"/>
            <a:endCxn id="71" idx="0"/>
          </p:cNvCxnSpPr>
          <p:nvPr/>
        </p:nvCxnSpPr>
        <p:spPr bwMode="auto">
          <a:xfrm>
            <a:off x="1480774" y="2442493"/>
            <a:ext cx="1588" cy="2905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Freeform 56"/>
          <p:cNvSpPr>
            <a:spLocks/>
          </p:cNvSpPr>
          <p:nvPr/>
        </p:nvSpPr>
        <p:spPr bwMode="auto">
          <a:xfrm>
            <a:off x="5445933" y="6093296"/>
            <a:ext cx="822325" cy="528637"/>
          </a:xfrm>
          <a:custGeom>
            <a:avLst/>
            <a:gdLst>
              <a:gd name="T0" fmla="*/ 175 w 582"/>
              <a:gd name="T1" fmla="*/ 66 h 374"/>
              <a:gd name="T2" fmla="*/ 139 w 582"/>
              <a:gd name="T3" fmla="*/ 96 h 374"/>
              <a:gd name="T4" fmla="*/ 133 w 582"/>
              <a:gd name="T5" fmla="*/ 120 h 374"/>
              <a:gd name="T6" fmla="*/ 97 w 582"/>
              <a:gd name="T7" fmla="*/ 132 h 374"/>
              <a:gd name="T8" fmla="*/ 43 w 582"/>
              <a:gd name="T9" fmla="*/ 156 h 374"/>
              <a:gd name="T10" fmla="*/ 49 w 582"/>
              <a:gd name="T11" fmla="*/ 288 h 374"/>
              <a:gd name="T12" fmla="*/ 55 w 582"/>
              <a:gd name="T13" fmla="*/ 306 h 374"/>
              <a:gd name="T14" fmla="*/ 91 w 582"/>
              <a:gd name="T15" fmla="*/ 330 h 374"/>
              <a:gd name="T16" fmla="*/ 103 w 582"/>
              <a:gd name="T17" fmla="*/ 348 h 374"/>
              <a:gd name="T18" fmla="*/ 133 w 582"/>
              <a:gd name="T19" fmla="*/ 300 h 374"/>
              <a:gd name="T20" fmla="*/ 151 w 582"/>
              <a:gd name="T21" fmla="*/ 294 h 374"/>
              <a:gd name="T22" fmla="*/ 205 w 582"/>
              <a:gd name="T23" fmla="*/ 300 h 374"/>
              <a:gd name="T24" fmla="*/ 295 w 582"/>
              <a:gd name="T25" fmla="*/ 312 h 374"/>
              <a:gd name="T26" fmla="*/ 325 w 582"/>
              <a:gd name="T27" fmla="*/ 288 h 374"/>
              <a:gd name="T28" fmla="*/ 379 w 582"/>
              <a:gd name="T29" fmla="*/ 276 h 374"/>
              <a:gd name="T30" fmla="*/ 433 w 582"/>
              <a:gd name="T31" fmla="*/ 264 h 374"/>
              <a:gd name="T32" fmla="*/ 493 w 582"/>
              <a:gd name="T33" fmla="*/ 210 h 374"/>
              <a:gd name="T34" fmla="*/ 529 w 582"/>
              <a:gd name="T35" fmla="*/ 180 h 374"/>
              <a:gd name="T36" fmla="*/ 535 w 582"/>
              <a:gd name="T37" fmla="*/ 162 h 374"/>
              <a:gd name="T38" fmla="*/ 571 w 582"/>
              <a:gd name="T39" fmla="*/ 138 h 374"/>
              <a:gd name="T40" fmla="*/ 553 w 582"/>
              <a:gd name="T41" fmla="*/ 84 h 374"/>
              <a:gd name="T42" fmla="*/ 499 w 582"/>
              <a:gd name="T43" fmla="*/ 30 h 374"/>
              <a:gd name="T44" fmla="*/ 487 w 582"/>
              <a:gd name="T45" fmla="*/ 12 h 374"/>
              <a:gd name="T46" fmla="*/ 451 w 582"/>
              <a:gd name="T47" fmla="*/ 0 h 374"/>
              <a:gd name="T48" fmla="*/ 373 w 582"/>
              <a:gd name="T49" fmla="*/ 42 h 374"/>
              <a:gd name="T50" fmla="*/ 337 w 582"/>
              <a:gd name="T51" fmla="*/ 30 h 374"/>
              <a:gd name="T52" fmla="*/ 319 w 582"/>
              <a:gd name="T53" fmla="*/ 24 h 374"/>
              <a:gd name="T54" fmla="*/ 253 w 582"/>
              <a:gd name="T55" fmla="*/ 36 h 374"/>
              <a:gd name="T56" fmla="*/ 193 w 582"/>
              <a:gd name="T57" fmla="*/ 42 h 374"/>
              <a:gd name="T58" fmla="*/ 175 w 582"/>
              <a:gd name="T59" fmla="*/ 66 h 3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82"/>
              <a:gd name="T91" fmla="*/ 0 h 374"/>
              <a:gd name="T92" fmla="*/ 582 w 582"/>
              <a:gd name="T93" fmla="*/ 374 h 37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82" h="374">
                <a:moveTo>
                  <a:pt x="175" y="66"/>
                </a:moveTo>
                <a:cubicBezTo>
                  <a:pt x="186" y="98"/>
                  <a:pt x="168" y="89"/>
                  <a:pt x="139" y="96"/>
                </a:cubicBezTo>
                <a:cubicBezTo>
                  <a:pt x="137" y="104"/>
                  <a:pt x="139" y="115"/>
                  <a:pt x="133" y="120"/>
                </a:cubicBezTo>
                <a:cubicBezTo>
                  <a:pt x="123" y="128"/>
                  <a:pt x="97" y="132"/>
                  <a:pt x="97" y="132"/>
                </a:cubicBezTo>
                <a:cubicBezTo>
                  <a:pt x="71" y="171"/>
                  <a:pt x="83" y="129"/>
                  <a:pt x="43" y="156"/>
                </a:cubicBezTo>
                <a:cubicBezTo>
                  <a:pt x="27" y="205"/>
                  <a:pt x="0" y="239"/>
                  <a:pt x="49" y="288"/>
                </a:cubicBezTo>
                <a:cubicBezTo>
                  <a:pt x="51" y="294"/>
                  <a:pt x="51" y="302"/>
                  <a:pt x="55" y="306"/>
                </a:cubicBezTo>
                <a:cubicBezTo>
                  <a:pt x="65" y="316"/>
                  <a:pt x="91" y="330"/>
                  <a:pt x="91" y="330"/>
                </a:cubicBezTo>
                <a:cubicBezTo>
                  <a:pt x="95" y="336"/>
                  <a:pt x="97" y="343"/>
                  <a:pt x="103" y="348"/>
                </a:cubicBezTo>
                <a:cubicBezTo>
                  <a:pt x="135" y="374"/>
                  <a:pt x="127" y="311"/>
                  <a:pt x="133" y="300"/>
                </a:cubicBezTo>
                <a:cubicBezTo>
                  <a:pt x="136" y="295"/>
                  <a:pt x="145" y="296"/>
                  <a:pt x="151" y="294"/>
                </a:cubicBezTo>
                <a:cubicBezTo>
                  <a:pt x="193" y="308"/>
                  <a:pt x="175" y="310"/>
                  <a:pt x="205" y="300"/>
                </a:cubicBezTo>
                <a:cubicBezTo>
                  <a:pt x="223" y="247"/>
                  <a:pt x="283" y="263"/>
                  <a:pt x="295" y="312"/>
                </a:cubicBezTo>
                <a:cubicBezTo>
                  <a:pt x="355" y="297"/>
                  <a:pt x="293" y="320"/>
                  <a:pt x="325" y="288"/>
                </a:cubicBezTo>
                <a:cubicBezTo>
                  <a:pt x="338" y="275"/>
                  <a:pt x="361" y="279"/>
                  <a:pt x="379" y="276"/>
                </a:cubicBezTo>
                <a:cubicBezTo>
                  <a:pt x="408" y="257"/>
                  <a:pt x="403" y="274"/>
                  <a:pt x="433" y="264"/>
                </a:cubicBezTo>
                <a:cubicBezTo>
                  <a:pt x="445" y="218"/>
                  <a:pt x="462" y="236"/>
                  <a:pt x="493" y="210"/>
                </a:cubicBezTo>
                <a:cubicBezTo>
                  <a:pt x="539" y="172"/>
                  <a:pt x="484" y="210"/>
                  <a:pt x="529" y="180"/>
                </a:cubicBezTo>
                <a:cubicBezTo>
                  <a:pt x="531" y="174"/>
                  <a:pt x="531" y="166"/>
                  <a:pt x="535" y="162"/>
                </a:cubicBezTo>
                <a:cubicBezTo>
                  <a:pt x="545" y="152"/>
                  <a:pt x="571" y="138"/>
                  <a:pt x="571" y="138"/>
                </a:cubicBezTo>
                <a:cubicBezTo>
                  <a:pt x="580" y="112"/>
                  <a:pt x="582" y="94"/>
                  <a:pt x="553" y="84"/>
                </a:cubicBezTo>
                <a:cubicBezTo>
                  <a:pt x="532" y="53"/>
                  <a:pt x="538" y="43"/>
                  <a:pt x="499" y="30"/>
                </a:cubicBezTo>
                <a:cubicBezTo>
                  <a:pt x="495" y="24"/>
                  <a:pt x="493" y="16"/>
                  <a:pt x="487" y="12"/>
                </a:cubicBezTo>
                <a:cubicBezTo>
                  <a:pt x="476" y="5"/>
                  <a:pt x="451" y="0"/>
                  <a:pt x="451" y="0"/>
                </a:cubicBezTo>
                <a:cubicBezTo>
                  <a:pt x="430" y="31"/>
                  <a:pt x="409" y="35"/>
                  <a:pt x="373" y="42"/>
                </a:cubicBezTo>
                <a:cubicBezTo>
                  <a:pt x="361" y="38"/>
                  <a:pt x="349" y="34"/>
                  <a:pt x="337" y="30"/>
                </a:cubicBezTo>
                <a:cubicBezTo>
                  <a:pt x="331" y="28"/>
                  <a:pt x="319" y="24"/>
                  <a:pt x="319" y="24"/>
                </a:cubicBezTo>
                <a:cubicBezTo>
                  <a:pt x="292" y="42"/>
                  <a:pt x="286" y="43"/>
                  <a:pt x="253" y="36"/>
                </a:cubicBezTo>
                <a:cubicBezTo>
                  <a:pt x="233" y="38"/>
                  <a:pt x="212" y="36"/>
                  <a:pt x="193" y="42"/>
                </a:cubicBezTo>
                <a:cubicBezTo>
                  <a:pt x="181" y="46"/>
                  <a:pt x="175" y="98"/>
                  <a:pt x="175" y="66"/>
                </a:cubicBezTo>
                <a:close/>
              </a:path>
            </a:pathLst>
          </a:custGeom>
          <a:solidFill>
            <a:srgbClr val="FF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ctr" latinLnBrk="0" hangingPunct="0">
              <a:spcBef>
                <a:spcPct val="50000"/>
              </a:spcBef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7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대외협력처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건축승인과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err="1" smtClean="0">
                <a:latin typeface="+mj-lt"/>
              </a:rPr>
              <a:t>지자체</a:t>
            </a:r>
            <a:r>
              <a:rPr lang="ko-KR" altLang="en-US" dirty="0" smtClean="0">
                <a:latin typeface="+mj-lt"/>
              </a:rPr>
              <a:t> </a:t>
            </a:r>
            <a:r>
              <a:rPr lang="ko-KR" altLang="en-US" dirty="0">
                <a:latin typeface="+mj-lt"/>
              </a:rPr>
              <a:t>및 행정기관  인</a:t>
            </a:r>
            <a:r>
              <a:rPr lang="en-US" altLang="ko-KR" dirty="0">
                <a:latin typeface="+mj-lt"/>
              </a:rPr>
              <a:t>·</a:t>
            </a:r>
            <a:r>
              <a:rPr lang="ko-KR" altLang="en-US" dirty="0">
                <a:latin typeface="+mj-lt"/>
              </a:rPr>
              <a:t>허가 사항 협의</a:t>
            </a: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군부대 </a:t>
            </a:r>
            <a:r>
              <a:rPr lang="ko-KR" altLang="en-US" dirty="0">
                <a:latin typeface="+mj-lt"/>
              </a:rPr>
              <a:t>부지 도시관리계획 결정 관련 사전 검토</a:t>
            </a:r>
            <a:r>
              <a:rPr lang="en-US" altLang="ko-KR" dirty="0">
                <a:latin typeface="+mj-lt"/>
              </a:rPr>
              <a:t>/</a:t>
            </a:r>
            <a:r>
              <a:rPr lang="ko-KR" altLang="en-US" dirty="0" smtClean="0">
                <a:latin typeface="+mj-lt"/>
              </a:rPr>
              <a:t>협의</a:t>
            </a:r>
          </a:p>
          <a:p>
            <a:pPr marL="285750" lvl="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대외협력처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준공검사과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en-US" altLang="ko-KR" dirty="0" smtClean="0">
                <a:latin typeface="+mj-lt"/>
              </a:rPr>
              <a:t>70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 시설공사의 준공검사</a:t>
            </a:r>
            <a:r>
              <a:rPr lang="en-US" altLang="ko-KR" dirty="0" smtClean="0">
                <a:latin typeface="+mj-lt"/>
              </a:rPr>
              <a:t>, 100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 시설공사의 시설공사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전면책임감리용역의 감리평가</a:t>
            </a:r>
            <a:endParaRPr lang="ko-KR" altLang="en-US" dirty="0">
              <a:latin typeface="+mj-lt"/>
            </a:endParaRPr>
          </a:p>
          <a:p>
            <a:pPr marL="138112" indent="-342900" fontAlgn="base" latinLnBrk="0">
              <a:lnSpc>
                <a:spcPct val="170000"/>
              </a:lnSpc>
              <a:spcBef>
                <a:spcPct val="10000"/>
              </a:spcBef>
              <a:buFont typeface="굴림체" pitchFamily="49" charset="-127"/>
              <a:buChar char="■"/>
            </a:pPr>
            <a:r>
              <a:rPr lang="ko-KR" altLang="en-US" sz="2000" b="1" dirty="0" err="1" smtClean="0">
                <a:solidFill>
                  <a:prstClr val="black"/>
                </a:solidFill>
              </a:rPr>
              <a:t>대외협력처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협의이전과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협의이전 </a:t>
            </a:r>
            <a:r>
              <a:rPr lang="ko-KR" altLang="en-US" dirty="0">
                <a:latin typeface="+mj-lt"/>
              </a:rPr>
              <a:t>합의각서 작성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승인 건의 및 체결</a:t>
            </a: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사업시행자 </a:t>
            </a:r>
            <a:r>
              <a:rPr lang="ko-KR" altLang="en-US" dirty="0">
                <a:latin typeface="+mj-lt"/>
              </a:rPr>
              <a:t>지정 및 실시계획 승인 건의</a:t>
            </a: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이전사업에 </a:t>
            </a:r>
            <a:r>
              <a:rPr lang="ko-KR" altLang="en-US" dirty="0">
                <a:latin typeface="+mj-lt"/>
              </a:rPr>
              <a:t>대한 집행계획 </a:t>
            </a:r>
            <a:r>
              <a:rPr lang="ko-KR" altLang="en-US" dirty="0" smtClean="0">
                <a:latin typeface="+mj-lt"/>
              </a:rPr>
              <a:t>수립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기부공사 </a:t>
            </a:r>
            <a:r>
              <a:rPr lang="ko-KR" altLang="en-US" dirty="0">
                <a:latin typeface="+mj-lt"/>
              </a:rPr>
              <a:t>집행관리</a:t>
            </a:r>
            <a:r>
              <a:rPr lang="en-US" altLang="ko-KR" dirty="0">
                <a:latin typeface="+mj-lt"/>
              </a:rPr>
              <a:t>/</a:t>
            </a:r>
            <a:r>
              <a:rPr lang="ko-KR" altLang="en-US" dirty="0">
                <a:latin typeface="+mj-lt"/>
              </a:rPr>
              <a:t>위임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 lvl="0"/>
            <a:r>
              <a:rPr lang="ko-KR" altLang="en-US" sz="3200" b="1" dirty="0" smtClean="0">
                <a:solidFill>
                  <a:prstClr val="white"/>
                </a:solidFill>
              </a:rPr>
              <a:t>부서별 주요업무 </a:t>
            </a:r>
            <a:r>
              <a:rPr lang="en-US" altLang="ko-KR" sz="3200" b="1" dirty="0">
                <a:solidFill>
                  <a:prstClr val="white"/>
                </a:solidFill>
              </a:rPr>
              <a:t>_ </a:t>
            </a:r>
            <a:r>
              <a:rPr lang="ko-KR" altLang="en-US" sz="2000" b="1" dirty="0" smtClean="0">
                <a:solidFill>
                  <a:prstClr val="white"/>
                </a:solidFill>
              </a:rPr>
              <a:t>본부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3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기획운영처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기획총괄과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: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평가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/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심의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시설사업관련 </a:t>
            </a:r>
            <a:r>
              <a:rPr lang="ko-KR" altLang="en-US" dirty="0">
                <a:latin typeface="+mj-lt"/>
              </a:rPr>
              <a:t>각종 평가업무 수행 </a:t>
            </a:r>
            <a:r>
              <a:rPr lang="en-US" altLang="ko-KR" dirty="0">
                <a:latin typeface="+mj-lt"/>
              </a:rPr>
              <a:t>(</a:t>
            </a:r>
            <a:r>
              <a:rPr lang="ko-KR" altLang="en-US" dirty="0">
                <a:latin typeface="+mj-lt"/>
              </a:rPr>
              <a:t>준공검사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시공평가 제외</a:t>
            </a:r>
            <a:r>
              <a:rPr lang="en-US" altLang="ko-KR" dirty="0">
                <a:latin typeface="+mj-lt"/>
              </a:rPr>
              <a:t>)</a:t>
            </a: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>
                <a:latin typeface="+mj-lt"/>
              </a:rPr>
              <a:t>사업수행능력평가 </a:t>
            </a:r>
            <a:r>
              <a:rPr lang="en-US" altLang="ko-KR" dirty="0">
                <a:latin typeface="+mj-lt"/>
              </a:rPr>
              <a:t>(</a:t>
            </a:r>
            <a:r>
              <a:rPr lang="ko-KR" altLang="en-US" dirty="0">
                <a:latin typeface="+mj-lt"/>
              </a:rPr>
              <a:t>설계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시공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감리 등</a:t>
            </a:r>
            <a:r>
              <a:rPr lang="en-US" altLang="ko-KR" dirty="0" smtClean="0">
                <a:latin typeface="+mj-lt"/>
              </a:rPr>
              <a:t>), </a:t>
            </a:r>
            <a:r>
              <a:rPr lang="ko-KR" altLang="en-US" dirty="0" smtClean="0">
                <a:latin typeface="+mj-lt"/>
              </a:rPr>
              <a:t>최저가 심의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적격심사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부실벌점 등</a:t>
            </a:r>
            <a:endParaRPr lang="en-US" altLang="ko-KR" sz="2000" b="1" spc="-80" dirty="0" smtClean="0">
              <a:solidFill>
                <a:prstClr val="black"/>
              </a:solidFill>
            </a:endParaRPr>
          </a:p>
          <a:p>
            <a:pPr marL="285750" lvl="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>
                <a:solidFill>
                  <a:prstClr val="black"/>
                </a:solidFill>
              </a:rPr>
              <a:t>기획운영처</a:t>
            </a: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예산회계과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en-US" altLang="ko-KR" dirty="0" smtClean="0">
                <a:latin typeface="+mj-lt"/>
              </a:rPr>
              <a:t>100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이상공사 및 </a:t>
            </a:r>
            <a:r>
              <a:rPr lang="en-US" altLang="ko-KR" dirty="0" smtClean="0">
                <a:latin typeface="+mj-lt"/>
              </a:rPr>
              <a:t>2.75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이상용역 계약의뢰</a:t>
            </a:r>
            <a:r>
              <a:rPr lang="en-US" altLang="ko-KR" dirty="0" smtClean="0">
                <a:latin typeface="+mj-lt"/>
              </a:rPr>
              <a:t>(</a:t>
            </a:r>
            <a:r>
              <a:rPr lang="ko-KR" altLang="en-US" dirty="0" err="1" smtClean="0">
                <a:latin typeface="+mj-lt"/>
              </a:rPr>
              <a:t>재정관리단</a:t>
            </a:r>
            <a:r>
              <a:rPr lang="en-US" altLang="ko-KR" dirty="0" smtClean="0">
                <a:latin typeface="+mj-lt"/>
              </a:rPr>
              <a:t>) </a:t>
            </a:r>
            <a:r>
              <a:rPr lang="ko-KR" altLang="en-US" dirty="0" smtClean="0">
                <a:latin typeface="+mj-lt"/>
              </a:rPr>
              <a:t>및</a:t>
            </a:r>
            <a:r>
              <a:rPr lang="en-US" altLang="ko-KR" dirty="0" smtClean="0">
                <a:latin typeface="+mj-lt"/>
              </a:rPr>
              <a:t> </a:t>
            </a:r>
            <a:r>
              <a:rPr lang="ko-KR" altLang="en-US" dirty="0" smtClean="0">
                <a:latin typeface="+mj-lt"/>
              </a:rPr>
              <a:t>대금지불</a:t>
            </a:r>
            <a:endParaRPr lang="en-US" altLang="ko-KR" dirty="0" smtClean="0">
              <a:latin typeface="+mj-lt"/>
            </a:endParaRPr>
          </a:p>
          <a:p>
            <a:pPr marL="138112" indent="-342900" fontAlgn="base" latinLnBrk="0">
              <a:lnSpc>
                <a:spcPct val="170000"/>
              </a:lnSpc>
              <a:spcBef>
                <a:spcPct val="10000"/>
              </a:spcBef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건설사업부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건설사업처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</a:t>
            </a:r>
            <a:r>
              <a:rPr lang="en-US" altLang="ko-KR" sz="2000" b="1" dirty="0">
                <a:solidFill>
                  <a:prstClr val="black"/>
                </a:solidFill>
              </a:rPr>
              <a:t>: </a:t>
            </a:r>
            <a:r>
              <a:rPr lang="ko-KR" altLang="en-US" sz="2000" b="1" dirty="0">
                <a:solidFill>
                  <a:prstClr val="black"/>
                </a:solidFill>
              </a:rPr>
              <a:t>일반사업의 계획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ko-KR" altLang="en-US" sz="2000" b="1" dirty="0">
                <a:solidFill>
                  <a:prstClr val="black"/>
                </a:solidFill>
              </a:rPr>
              <a:t>조정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ko-KR" altLang="en-US" sz="2000" b="1" dirty="0">
                <a:solidFill>
                  <a:prstClr val="black"/>
                </a:solidFill>
              </a:rPr>
              <a:t>통제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승인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사업계획과</a:t>
            </a:r>
            <a:r>
              <a:rPr lang="en-US" altLang="ko-KR" dirty="0" smtClean="0">
                <a:latin typeface="+mj-lt"/>
              </a:rPr>
              <a:t> </a:t>
            </a:r>
            <a:r>
              <a:rPr lang="en-US" altLang="ko-KR" dirty="0">
                <a:latin typeface="+mj-lt"/>
              </a:rPr>
              <a:t>: </a:t>
            </a:r>
            <a:r>
              <a:rPr lang="ko-KR" altLang="en-US" dirty="0" smtClean="0">
                <a:latin typeface="+mj-lt"/>
              </a:rPr>
              <a:t>집행계획</a:t>
            </a:r>
            <a:r>
              <a:rPr lang="en-US" altLang="ko-KR" dirty="0">
                <a:latin typeface="+mj-lt"/>
              </a:rPr>
              <a:t>/</a:t>
            </a:r>
            <a:r>
              <a:rPr lang="ko-KR" altLang="en-US" dirty="0">
                <a:latin typeface="+mj-lt"/>
              </a:rPr>
              <a:t>변경</a:t>
            </a:r>
            <a:r>
              <a:rPr lang="en-US" altLang="ko-KR" dirty="0">
                <a:latin typeface="+mj-lt"/>
              </a:rPr>
              <a:t>/</a:t>
            </a:r>
            <a:r>
              <a:rPr lang="ko-KR" altLang="en-US" dirty="0">
                <a:latin typeface="+mj-lt"/>
              </a:rPr>
              <a:t>재사용계획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사업배분∙조정</a:t>
            </a:r>
            <a:r>
              <a:rPr lang="en-US" altLang="ko-KR" dirty="0">
                <a:latin typeface="+mj-lt"/>
              </a:rPr>
              <a:t>, </a:t>
            </a:r>
            <a:r>
              <a:rPr lang="ko-KR" altLang="en-US" dirty="0">
                <a:latin typeface="+mj-lt"/>
              </a:rPr>
              <a:t>예산조정∙통제 등</a:t>
            </a: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사업관리과</a:t>
            </a:r>
            <a:r>
              <a:rPr lang="en-US" altLang="ko-KR" dirty="0" smtClean="0">
                <a:latin typeface="+mj-lt"/>
              </a:rPr>
              <a:t> </a:t>
            </a:r>
            <a:r>
              <a:rPr lang="en-US" altLang="ko-KR" dirty="0">
                <a:latin typeface="+mj-lt"/>
              </a:rPr>
              <a:t>: </a:t>
            </a:r>
            <a:r>
              <a:rPr lang="en-US" altLang="ko-KR" spc="-80" dirty="0" smtClean="0">
                <a:latin typeface="+mj-lt"/>
              </a:rPr>
              <a:t>500</a:t>
            </a:r>
            <a:r>
              <a:rPr lang="ko-KR" altLang="en-US" spc="-80" dirty="0" err="1" smtClean="0">
                <a:latin typeface="+mj-lt"/>
              </a:rPr>
              <a:t>억원</a:t>
            </a:r>
            <a:r>
              <a:rPr lang="ko-KR" altLang="en-US" spc="-80" dirty="0" smtClean="0">
                <a:latin typeface="+mj-lt"/>
              </a:rPr>
              <a:t> 이상 공사관리관</a:t>
            </a:r>
            <a:r>
              <a:rPr lang="en-US" altLang="ko-KR" spc="-80" dirty="0" smtClean="0">
                <a:latin typeface="+mj-lt"/>
              </a:rPr>
              <a:t>, </a:t>
            </a:r>
            <a:r>
              <a:rPr lang="ko-KR" altLang="en-US" spc="-80" dirty="0" err="1" smtClean="0">
                <a:latin typeface="+mj-lt"/>
              </a:rPr>
              <a:t>지역시설단</a:t>
            </a:r>
            <a:r>
              <a:rPr lang="ko-KR" altLang="en-US" spc="-80" dirty="0" smtClean="0">
                <a:latin typeface="+mj-lt"/>
              </a:rPr>
              <a:t> 사업 집행관리 및 예산조정</a:t>
            </a:r>
            <a:endParaRPr lang="ko-KR" altLang="en-US" spc="-80" dirty="0">
              <a:latin typeface="+mj-lt"/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설계관리과</a:t>
            </a:r>
            <a:r>
              <a:rPr lang="en-US" altLang="ko-KR" dirty="0" smtClean="0">
                <a:latin typeface="+mj-lt"/>
              </a:rPr>
              <a:t> </a:t>
            </a:r>
            <a:r>
              <a:rPr lang="en-US" altLang="ko-KR" dirty="0">
                <a:latin typeface="+mj-lt"/>
              </a:rPr>
              <a:t>: </a:t>
            </a:r>
            <a:r>
              <a:rPr lang="ko-KR" altLang="en-US" dirty="0" err="1" smtClean="0">
                <a:latin typeface="+mj-lt"/>
              </a:rPr>
              <a:t>용역비</a:t>
            </a:r>
            <a:r>
              <a:rPr lang="ko-KR" altLang="en-US" dirty="0" smtClean="0">
                <a:latin typeface="+mj-lt"/>
              </a:rPr>
              <a:t> </a:t>
            </a:r>
            <a:r>
              <a:rPr lang="en-US" altLang="ko-KR" dirty="0" smtClean="0">
                <a:latin typeface="+mj-lt"/>
              </a:rPr>
              <a:t>2.75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</a:t>
            </a:r>
            <a:r>
              <a:rPr lang="ko-KR" altLang="en-US" dirty="0">
                <a:latin typeface="+mj-lt"/>
              </a:rPr>
              <a:t>이상 </a:t>
            </a:r>
            <a:r>
              <a:rPr lang="ko-KR" altLang="en-US" dirty="0" smtClean="0">
                <a:latin typeface="+mj-lt"/>
              </a:rPr>
              <a:t>설계관리 및 전문기술 지원</a:t>
            </a:r>
            <a:r>
              <a:rPr lang="en-US" altLang="ko-KR" dirty="0" smtClean="0">
                <a:latin typeface="+mj-lt"/>
              </a:rPr>
              <a:t>/</a:t>
            </a:r>
            <a:r>
              <a:rPr lang="ko-KR" altLang="en-US" dirty="0" smtClean="0">
                <a:latin typeface="+mj-lt"/>
              </a:rPr>
              <a:t>자문</a:t>
            </a:r>
            <a:endParaRPr lang="en-US" altLang="ko-KR" dirty="0" smtClean="0">
              <a:latin typeface="+mj-lt"/>
            </a:endParaRPr>
          </a:p>
          <a:p>
            <a:pPr marL="252412" lvl="1" fontAlgn="base" latinLnBrk="0">
              <a:lnSpc>
                <a:spcPct val="170000"/>
              </a:lnSpc>
              <a:spcBef>
                <a:spcPct val="10000"/>
              </a:spcBef>
            </a:pPr>
            <a:r>
              <a:rPr lang="en-US" altLang="ko-KR" dirty="0" smtClean="0">
                <a:latin typeface="+mj-lt"/>
              </a:rPr>
              <a:t>                    </a:t>
            </a:r>
            <a:r>
              <a:rPr lang="ko-KR" altLang="en-US" dirty="0" smtClean="0">
                <a:latin typeface="+mj-lt"/>
              </a:rPr>
              <a:t>건설사업관리용역 계약의뢰</a:t>
            </a:r>
            <a:r>
              <a:rPr lang="en-US" altLang="ko-KR" dirty="0" smtClean="0">
                <a:latin typeface="+mj-lt"/>
              </a:rPr>
              <a:t>(</a:t>
            </a:r>
            <a:r>
              <a:rPr lang="ko-KR" altLang="en-US" dirty="0" smtClean="0">
                <a:latin typeface="+mj-lt"/>
              </a:rPr>
              <a:t>계약 후 </a:t>
            </a:r>
            <a:r>
              <a:rPr lang="ko-KR" altLang="en-US" dirty="0" err="1" smtClean="0">
                <a:latin typeface="+mj-lt"/>
              </a:rPr>
              <a:t>지역시설단</a:t>
            </a:r>
            <a:r>
              <a:rPr lang="ko-KR" altLang="en-US" dirty="0" smtClean="0">
                <a:latin typeface="+mj-lt"/>
              </a:rPr>
              <a:t> 인계</a:t>
            </a:r>
            <a:r>
              <a:rPr lang="en-US" altLang="ko-KR" dirty="0" smtClean="0">
                <a:latin typeface="+mj-lt"/>
              </a:rPr>
              <a:t>)</a:t>
            </a:r>
          </a:p>
          <a:p>
            <a:pPr marL="252412" lvl="1" fontAlgn="base" latinLnBrk="0">
              <a:lnSpc>
                <a:spcPct val="170000"/>
              </a:lnSpc>
              <a:spcBef>
                <a:spcPct val="10000"/>
              </a:spcBef>
            </a:pPr>
            <a:r>
              <a:rPr lang="en-US" altLang="ko-KR" dirty="0" smtClean="0">
                <a:latin typeface="+mj-lt"/>
              </a:rPr>
              <a:t>                    </a:t>
            </a:r>
            <a:r>
              <a:rPr lang="ko-KR" altLang="en-US" dirty="0" smtClean="0">
                <a:latin typeface="+mj-lt"/>
              </a:rPr>
              <a:t> </a:t>
            </a:r>
            <a:endParaRPr lang="en-US" altLang="ko-KR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 lvl="0"/>
            <a:r>
              <a:rPr lang="ko-KR" altLang="en-US" sz="3200" b="1" dirty="0" smtClean="0">
                <a:solidFill>
                  <a:prstClr val="white"/>
                </a:solidFill>
              </a:rPr>
              <a:t>부서별 주요업무 </a:t>
            </a:r>
            <a:r>
              <a:rPr lang="en-US" altLang="ko-KR" sz="3200" b="1" dirty="0">
                <a:solidFill>
                  <a:prstClr val="white"/>
                </a:solidFill>
              </a:rPr>
              <a:t>_ </a:t>
            </a:r>
            <a:r>
              <a:rPr lang="ko-KR" altLang="en-US" sz="2000" b="1" dirty="0" smtClean="0">
                <a:solidFill>
                  <a:prstClr val="white"/>
                </a:solidFill>
              </a:rPr>
              <a:t>본부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0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계획운영과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err="1" smtClean="0">
                <a:latin typeface="+mj-lt"/>
              </a:rPr>
              <a:t>시설단</a:t>
            </a:r>
            <a:r>
              <a:rPr lang="ko-KR" altLang="en-US" dirty="0" smtClean="0">
                <a:latin typeface="+mj-lt"/>
              </a:rPr>
              <a:t> 관리 사업 계약의뢰</a:t>
            </a:r>
            <a:r>
              <a:rPr lang="en-US" altLang="ko-KR" dirty="0" smtClean="0">
                <a:latin typeface="+mj-lt"/>
              </a:rPr>
              <a:t>(</a:t>
            </a:r>
            <a:r>
              <a:rPr lang="ko-KR" altLang="en-US" dirty="0" smtClean="0">
                <a:latin typeface="+mj-lt"/>
              </a:rPr>
              <a:t>계약관서</a:t>
            </a:r>
            <a:r>
              <a:rPr lang="en-US" altLang="ko-KR" dirty="0" smtClean="0">
                <a:latin typeface="+mj-lt"/>
              </a:rPr>
              <a:t>) </a:t>
            </a:r>
            <a:r>
              <a:rPr lang="ko-KR" altLang="en-US" dirty="0" smtClean="0">
                <a:latin typeface="+mj-lt"/>
              </a:rPr>
              <a:t>및 기성</a:t>
            </a:r>
            <a:r>
              <a:rPr lang="en-US" altLang="ko-KR" dirty="0" smtClean="0">
                <a:latin typeface="+mj-lt"/>
              </a:rPr>
              <a:t>/</a:t>
            </a:r>
            <a:r>
              <a:rPr lang="ko-KR" altLang="en-US" dirty="0" smtClean="0">
                <a:latin typeface="+mj-lt"/>
              </a:rPr>
              <a:t>준공검사 등 사업관리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err="1" smtClean="0">
                <a:latin typeface="+mj-lt"/>
              </a:rPr>
              <a:t>시설단</a:t>
            </a:r>
            <a:r>
              <a:rPr lang="ko-KR" altLang="en-US" dirty="0" smtClean="0">
                <a:latin typeface="+mj-lt"/>
              </a:rPr>
              <a:t> 관리사업의 사업수행능력평가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적격심사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부실벌점 등</a:t>
            </a:r>
            <a:endParaRPr lang="en-US" altLang="ko-KR" dirty="0" smtClean="0">
              <a:latin typeface="+mj-lt"/>
            </a:endParaRPr>
          </a:p>
          <a:p>
            <a:pPr marL="252412" lvl="1" fontAlgn="base" latinLnBrk="0">
              <a:lnSpc>
                <a:spcPct val="170000"/>
              </a:lnSpc>
              <a:spcBef>
                <a:spcPct val="10000"/>
              </a:spcBef>
            </a:pPr>
            <a:r>
              <a:rPr lang="en-US" altLang="ko-KR" sz="1600" b="1" dirty="0" smtClean="0">
                <a:latin typeface="+mj-lt"/>
                <a:ea typeface="문체부 돋음체" pitchFamily="49" charset="-127"/>
              </a:rPr>
              <a:t>   * </a:t>
            </a:r>
            <a:r>
              <a:rPr lang="ko-KR" altLang="en-US" sz="1600" b="1" dirty="0" err="1" smtClean="0">
                <a:latin typeface="+mj-lt"/>
                <a:ea typeface="문체부 돋음체" pitchFamily="49" charset="-127"/>
              </a:rPr>
              <a:t>시설단</a:t>
            </a:r>
            <a:r>
              <a:rPr lang="ko-KR" altLang="en-US" sz="1600" b="1" dirty="0" smtClean="0">
                <a:latin typeface="+mj-lt"/>
                <a:ea typeface="문체부 돋음체" pitchFamily="49" charset="-127"/>
              </a:rPr>
              <a:t> 관리사업</a:t>
            </a:r>
            <a:r>
              <a:rPr lang="en-US" altLang="ko-KR" sz="1600" b="1" dirty="0" smtClean="0">
                <a:latin typeface="+mj-lt"/>
                <a:ea typeface="문체부 돋음체" pitchFamily="49" charset="-127"/>
              </a:rPr>
              <a:t> </a:t>
            </a:r>
            <a:r>
              <a:rPr lang="en-US" altLang="ko-KR" sz="1600" b="1" dirty="0">
                <a:latin typeface="+mj-lt"/>
                <a:ea typeface="문체부 돋음체" pitchFamily="49" charset="-127"/>
              </a:rPr>
              <a:t>: 500</a:t>
            </a:r>
            <a:r>
              <a:rPr lang="ko-KR" altLang="en-US" sz="1600" b="1" dirty="0" err="1">
                <a:latin typeface="+mj-lt"/>
                <a:ea typeface="문체부 돋음체" pitchFamily="49" charset="-127"/>
              </a:rPr>
              <a:t>억원</a:t>
            </a:r>
            <a:r>
              <a:rPr lang="ko-KR" altLang="en-US" sz="1600" b="1" dirty="0">
                <a:latin typeface="+mj-lt"/>
                <a:ea typeface="문체부 돋음체" pitchFamily="49" charset="-127"/>
              </a:rPr>
              <a:t> 미만 시설공사 </a:t>
            </a:r>
            <a:r>
              <a:rPr lang="en-US" altLang="ko-KR" sz="1600" b="1" dirty="0">
                <a:latin typeface="+mj-lt"/>
                <a:ea typeface="문체부 돋음체" pitchFamily="49" charset="-127"/>
              </a:rPr>
              <a:t>2.75</a:t>
            </a:r>
            <a:r>
              <a:rPr lang="ko-KR" altLang="en-US" sz="1600" b="1" dirty="0">
                <a:latin typeface="+mj-lt"/>
                <a:ea typeface="문체부 돋음체" pitchFamily="49" charset="-127"/>
              </a:rPr>
              <a:t>억 미만 설계용역 </a:t>
            </a:r>
            <a:endParaRPr lang="en-US" altLang="ko-KR" sz="1600" b="1" spc="-80" dirty="0" smtClean="0">
              <a:solidFill>
                <a:prstClr val="black"/>
              </a:solidFill>
              <a:ea typeface="문체부 돋음체" pitchFamily="49" charset="-127"/>
            </a:endParaRPr>
          </a:p>
          <a:p>
            <a:pPr marL="285750" lvl="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설계과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err="1" smtClean="0">
                <a:latin typeface="+mj-lt"/>
              </a:rPr>
              <a:t>용역비</a:t>
            </a:r>
            <a:r>
              <a:rPr lang="ko-KR" altLang="en-US" dirty="0" smtClean="0">
                <a:latin typeface="+mj-lt"/>
              </a:rPr>
              <a:t> </a:t>
            </a:r>
            <a:r>
              <a:rPr lang="en-US" altLang="ko-KR" dirty="0" smtClean="0">
                <a:latin typeface="+mj-lt"/>
              </a:rPr>
              <a:t>2.75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미만 설계용역 및 건설사업관리용역 설계단계 관리</a:t>
            </a:r>
            <a:endParaRPr lang="en-US" altLang="ko-KR" dirty="0">
              <a:latin typeface="+mj-lt"/>
            </a:endParaRPr>
          </a:p>
          <a:p>
            <a:pPr marL="138112" indent="-342900" fontAlgn="base" latinLnBrk="0">
              <a:lnSpc>
                <a:spcPct val="170000"/>
              </a:lnSpc>
              <a:spcBef>
                <a:spcPct val="10000"/>
              </a:spcBef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건설사업과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en-US" altLang="ko-KR" dirty="0" smtClean="0">
                <a:latin typeface="+mj-lt"/>
              </a:rPr>
              <a:t>500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미만 공사관리관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관리사업 집행관리 및 예산조정</a:t>
            </a:r>
            <a:endParaRPr lang="ko-KR" altLang="en-US" dirty="0">
              <a:latin typeface="+mj-lt"/>
            </a:endParaRPr>
          </a:p>
          <a:p>
            <a:pPr marL="536575" lvl="1" indent="-284163" fontAlgn="base" latinLnBrk="0">
              <a:lnSpc>
                <a:spcPct val="17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설계관리과</a:t>
            </a:r>
            <a:r>
              <a:rPr lang="en-US" altLang="ko-KR" dirty="0" smtClean="0">
                <a:latin typeface="+mj-lt"/>
              </a:rPr>
              <a:t> </a:t>
            </a:r>
            <a:r>
              <a:rPr lang="en-US" altLang="ko-KR" dirty="0">
                <a:latin typeface="+mj-lt"/>
              </a:rPr>
              <a:t>: </a:t>
            </a:r>
            <a:r>
              <a:rPr lang="ko-KR" altLang="en-US" dirty="0" err="1" smtClean="0">
                <a:latin typeface="+mj-lt"/>
              </a:rPr>
              <a:t>용역비</a:t>
            </a:r>
            <a:r>
              <a:rPr lang="ko-KR" altLang="en-US" dirty="0" smtClean="0">
                <a:latin typeface="+mj-lt"/>
              </a:rPr>
              <a:t> </a:t>
            </a:r>
            <a:r>
              <a:rPr lang="en-US" altLang="ko-KR" dirty="0" smtClean="0">
                <a:latin typeface="+mj-lt"/>
              </a:rPr>
              <a:t>2.75</a:t>
            </a:r>
            <a:r>
              <a:rPr lang="ko-KR" altLang="en-US" dirty="0" smtClean="0">
                <a:latin typeface="+mj-lt"/>
              </a:rPr>
              <a:t>억 </a:t>
            </a:r>
            <a:r>
              <a:rPr lang="ko-KR" altLang="en-US" dirty="0">
                <a:latin typeface="+mj-lt"/>
              </a:rPr>
              <a:t>이상 </a:t>
            </a:r>
            <a:r>
              <a:rPr lang="ko-KR" altLang="en-US" dirty="0" smtClean="0">
                <a:latin typeface="+mj-lt"/>
              </a:rPr>
              <a:t>설계관리 및 전문기술 지원</a:t>
            </a:r>
            <a:r>
              <a:rPr lang="en-US" altLang="ko-KR" dirty="0" smtClean="0">
                <a:latin typeface="+mj-lt"/>
              </a:rPr>
              <a:t>/</a:t>
            </a:r>
            <a:r>
              <a:rPr lang="ko-KR" altLang="en-US" dirty="0" smtClean="0">
                <a:latin typeface="+mj-lt"/>
              </a:rPr>
              <a:t>자문 </a:t>
            </a:r>
            <a:endParaRPr lang="en-US" altLang="ko-KR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 lvl="0"/>
            <a:r>
              <a:rPr lang="ko-KR" altLang="en-US" sz="3200" b="1" dirty="0" smtClean="0">
                <a:solidFill>
                  <a:prstClr val="white"/>
                </a:solidFill>
              </a:rPr>
              <a:t>부서별 주요업무 </a:t>
            </a:r>
            <a:r>
              <a:rPr lang="en-US" altLang="ko-KR" sz="3200" b="1" dirty="0">
                <a:solidFill>
                  <a:prstClr val="white"/>
                </a:solidFill>
              </a:rPr>
              <a:t>_ </a:t>
            </a:r>
            <a:r>
              <a:rPr lang="ko-KR" altLang="en-US" sz="2000" b="1" dirty="0">
                <a:solidFill>
                  <a:prstClr val="white"/>
                </a:solidFill>
              </a:rPr>
              <a:t>지역 </a:t>
            </a:r>
            <a:r>
              <a:rPr lang="ko-KR" altLang="en-US" sz="2000" b="1" dirty="0" err="1" smtClean="0">
                <a:solidFill>
                  <a:prstClr val="white"/>
                </a:solidFill>
              </a:rPr>
              <a:t>시설단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국방시설본부 소개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</a:t>
            </a:r>
            <a:r>
              <a:rPr lang="ko-KR" altLang="en-US" sz="2400" b="1" dirty="0">
                <a:latin typeface="+mj-lt"/>
              </a:rPr>
              <a:t>군 시설사업 집행체계</a:t>
            </a:r>
            <a:endParaRPr lang="en-US" altLang="ko-KR" sz="2400" b="1" dirty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 2012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년 군 시설사업 발주계획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건설사업관리용역 발주계획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맺음말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58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시설공사의 종류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규모에 따른 분류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신영공사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대보수공사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err="1" smtClean="0">
                <a:latin typeface="+mj-lt"/>
              </a:rPr>
              <a:t>소보수공사</a:t>
            </a:r>
            <a:r>
              <a:rPr lang="ko-KR" altLang="en-US" dirty="0" smtClean="0">
                <a:latin typeface="+mj-lt"/>
              </a:rPr>
              <a:t> </a:t>
            </a:r>
            <a:endParaRPr lang="en-US" altLang="ko-KR" dirty="0" smtClean="0">
              <a:latin typeface="+mj-lt"/>
            </a:endParaRPr>
          </a:p>
          <a:p>
            <a:pPr marL="285750" lvl="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예산종류에 따른 분류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endParaRPr lang="ko-KR" altLang="en-US" dirty="0">
              <a:latin typeface="+mj-lt"/>
            </a:endParaRPr>
          </a:p>
        </p:txBody>
      </p:sp>
      <p:sp>
        <p:nvSpPr>
          <p:cNvPr id="7" name="Rectangle 17" descr="밝은 하향 대각선"/>
          <p:cNvSpPr>
            <a:spLocks noChangeArrowheads="1"/>
          </p:cNvSpPr>
          <p:nvPr/>
        </p:nvSpPr>
        <p:spPr bwMode="auto">
          <a:xfrm>
            <a:off x="971600" y="2853413"/>
            <a:ext cx="1577216" cy="3364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재정사업</a:t>
            </a:r>
          </a:p>
        </p:txBody>
      </p:sp>
      <p:sp>
        <p:nvSpPr>
          <p:cNvPr id="8" name="Rectangle 17" descr="밝은 하향 대각선"/>
          <p:cNvSpPr>
            <a:spLocks noChangeArrowheads="1"/>
          </p:cNvSpPr>
          <p:nvPr/>
        </p:nvSpPr>
        <p:spPr bwMode="auto">
          <a:xfrm>
            <a:off x="971600" y="5255954"/>
            <a:ext cx="1577216" cy="3364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특별회계사업</a:t>
            </a:r>
          </a:p>
        </p:txBody>
      </p:sp>
      <p:sp>
        <p:nvSpPr>
          <p:cNvPr id="9" name="Rectangle 17" descr="밝은 하향 대각선"/>
          <p:cNvSpPr>
            <a:spLocks noChangeArrowheads="1"/>
          </p:cNvSpPr>
          <p:nvPr/>
        </p:nvSpPr>
        <p:spPr bwMode="auto">
          <a:xfrm>
            <a:off x="3712313" y="2852936"/>
            <a:ext cx="1577216" cy="3364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재정사업</a:t>
            </a:r>
            <a:endParaRPr kumimoji="0" lang="ko-KR" alt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17" descr="밝은 하향 대각선"/>
          <p:cNvSpPr>
            <a:spLocks noChangeArrowheads="1"/>
          </p:cNvSpPr>
          <p:nvPr/>
        </p:nvSpPr>
        <p:spPr bwMode="auto">
          <a:xfrm>
            <a:off x="3708142" y="4718372"/>
            <a:ext cx="1577216" cy="3364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방위력 개선사업</a:t>
            </a:r>
          </a:p>
        </p:txBody>
      </p:sp>
      <p:sp>
        <p:nvSpPr>
          <p:cNvPr id="11" name="Rectangle 17" descr="밝은 하향 대각선"/>
          <p:cNvSpPr>
            <a:spLocks noChangeArrowheads="1"/>
          </p:cNvSpPr>
          <p:nvPr/>
        </p:nvSpPr>
        <p:spPr bwMode="auto">
          <a:xfrm>
            <a:off x="6307152" y="2852104"/>
            <a:ext cx="2369304" cy="3364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장병보건 및 복지향상</a:t>
            </a:r>
            <a:endParaRPr kumimoji="0" lang="ko-KR" alt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17" descr="밝은 하향 대각선"/>
          <p:cNvSpPr>
            <a:spLocks noChangeArrowheads="1"/>
          </p:cNvSpPr>
          <p:nvPr/>
        </p:nvSpPr>
        <p:spPr bwMode="auto">
          <a:xfrm>
            <a:off x="6300192" y="3333487"/>
            <a:ext cx="2369304" cy="3364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군</a:t>
            </a:r>
            <a:r>
              <a:rPr kumimoji="0" lang="ko-KR" altLang="en-US" sz="14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인사 및 교육훈련</a:t>
            </a:r>
            <a:endParaRPr kumimoji="0" lang="ko-KR" alt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7" descr="밝은 하향 대각선"/>
          <p:cNvSpPr>
            <a:spLocks noChangeArrowheads="1"/>
          </p:cNvSpPr>
          <p:nvPr/>
        </p:nvSpPr>
        <p:spPr bwMode="auto">
          <a:xfrm>
            <a:off x="6300192" y="3814038"/>
            <a:ext cx="2369304" cy="3364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군사시설 건설 및 운영</a:t>
            </a:r>
            <a:endParaRPr kumimoji="0" lang="ko-KR" alt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17" descr="밝은 하향 대각선"/>
          <p:cNvSpPr>
            <a:spLocks noChangeArrowheads="1"/>
          </p:cNvSpPr>
          <p:nvPr/>
        </p:nvSpPr>
        <p:spPr bwMode="auto">
          <a:xfrm>
            <a:off x="6308725" y="4294588"/>
            <a:ext cx="2369304" cy="3364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예비전력 관리</a:t>
            </a:r>
          </a:p>
        </p:txBody>
      </p:sp>
      <p:cxnSp>
        <p:nvCxnSpPr>
          <p:cNvPr id="3" name="꺾인 연결선 2"/>
          <p:cNvCxnSpPr>
            <a:stCxn id="7" idx="3"/>
            <a:endCxn id="9" idx="1"/>
          </p:cNvCxnSpPr>
          <p:nvPr/>
        </p:nvCxnSpPr>
        <p:spPr>
          <a:xfrm flipV="1">
            <a:off x="2548816" y="3021167"/>
            <a:ext cx="1163497" cy="477"/>
          </a:xfrm>
          <a:prstGeom prst="bentConnector3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7" idx="3"/>
            <a:endCxn id="10" idx="1"/>
          </p:cNvCxnSpPr>
          <p:nvPr/>
        </p:nvCxnSpPr>
        <p:spPr>
          <a:xfrm>
            <a:off x="2548816" y="3021644"/>
            <a:ext cx="1159326" cy="1864959"/>
          </a:xfrm>
          <a:prstGeom prst="bentConnector3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9" idx="3"/>
            <a:endCxn id="11" idx="1"/>
          </p:cNvCxnSpPr>
          <p:nvPr/>
        </p:nvCxnSpPr>
        <p:spPr>
          <a:xfrm flipV="1">
            <a:off x="5289529" y="3020335"/>
            <a:ext cx="1017623" cy="83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꺾인 연결선 24"/>
          <p:cNvCxnSpPr>
            <a:stCxn id="9" idx="3"/>
            <a:endCxn id="12" idx="1"/>
          </p:cNvCxnSpPr>
          <p:nvPr/>
        </p:nvCxnSpPr>
        <p:spPr>
          <a:xfrm>
            <a:off x="5289529" y="3021167"/>
            <a:ext cx="1010663" cy="4805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꺾인 연결선 27"/>
          <p:cNvCxnSpPr>
            <a:stCxn id="9" idx="3"/>
            <a:endCxn id="13" idx="1"/>
          </p:cNvCxnSpPr>
          <p:nvPr/>
        </p:nvCxnSpPr>
        <p:spPr>
          <a:xfrm>
            <a:off x="5289529" y="3021167"/>
            <a:ext cx="1010663" cy="96110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9" idx="3"/>
            <a:endCxn id="14" idx="1"/>
          </p:cNvCxnSpPr>
          <p:nvPr/>
        </p:nvCxnSpPr>
        <p:spPr>
          <a:xfrm>
            <a:off x="5289529" y="3021167"/>
            <a:ext cx="1019196" cy="144165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7" descr="밝은 하향 대각선"/>
          <p:cNvSpPr>
            <a:spLocks noChangeArrowheads="1"/>
          </p:cNvSpPr>
          <p:nvPr/>
        </p:nvSpPr>
        <p:spPr bwMode="auto">
          <a:xfrm>
            <a:off x="3707904" y="5252779"/>
            <a:ext cx="2592288" cy="3364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kern="0" dirty="0">
                <a:solidFill>
                  <a:sysClr val="windowText" lastClr="000000"/>
                </a:solidFill>
              </a:rPr>
              <a:t>국방</a:t>
            </a:r>
            <a:r>
              <a:rPr lang="en-US" altLang="ko-KR" sz="1400" b="1" kern="0" dirty="0">
                <a:solidFill>
                  <a:sysClr val="windowText" lastClr="000000"/>
                </a:solidFill>
              </a:rPr>
              <a:t>·</a:t>
            </a:r>
            <a:r>
              <a:rPr lang="ko-KR" altLang="en-US" sz="1400" b="1" kern="0" dirty="0">
                <a:solidFill>
                  <a:sysClr val="windowText" lastClr="000000"/>
                </a:solidFill>
              </a:rPr>
              <a:t>군사시설이전 특별회계</a:t>
            </a:r>
          </a:p>
        </p:txBody>
      </p:sp>
      <p:sp>
        <p:nvSpPr>
          <p:cNvPr id="35" name="Rectangle 17" descr="밝은 하향 대각선"/>
          <p:cNvSpPr>
            <a:spLocks noChangeArrowheads="1"/>
          </p:cNvSpPr>
          <p:nvPr/>
        </p:nvSpPr>
        <p:spPr bwMode="auto">
          <a:xfrm>
            <a:off x="3707904" y="5709042"/>
            <a:ext cx="2592288" cy="3364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주한미군기지이전 특별회계</a:t>
            </a:r>
          </a:p>
        </p:txBody>
      </p:sp>
      <p:sp>
        <p:nvSpPr>
          <p:cNvPr id="36" name="Rectangle 17" descr="밝은 하향 대각선"/>
          <p:cNvSpPr>
            <a:spLocks noChangeArrowheads="1"/>
          </p:cNvSpPr>
          <p:nvPr/>
        </p:nvSpPr>
        <p:spPr bwMode="auto">
          <a:xfrm>
            <a:off x="3707904" y="6165304"/>
            <a:ext cx="2592288" cy="3364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혁신도시건설 특별회계</a:t>
            </a:r>
          </a:p>
        </p:txBody>
      </p:sp>
      <p:cxnSp>
        <p:nvCxnSpPr>
          <p:cNvPr id="37" name="꺾인 연결선 36"/>
          <p:cNvCxnSpPr>
            <a:stCxn id="8" idx="3"/>
            <a:endCxn id="34" idx="1"/>
          </p:cNvCxnSpPr>
          <p:nvPr/>
        </p:nvCxnSpPr>
        <p:spPr>
          <a:xfrm flipV="1">
            <a:off x="2548816" y="5421010"/>
            <a:ext cx="1159088" cy="31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꺾인 연결선 42"/>
          <p:cNvCxnSpPr/>
          <p:nvPr/>
        </p:nvCxnSpPr>
        <p:spPr>
          <a:xfrm>
            <a:off x="2548816" y="5421010"/>
            <a:ext cx="1159088" cy="45626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꺾인 연결선 43"/>
          <p:cNvCxnSpPr>
            <a:stCxn id="8" idx="3"/>
          </p:cNvCxnSpPr>
          <p:nvPr/>
        </p:nvCxnSpPr>
        <p:spPr>
          <a:xfrm>
            <a:off x="2548816" y="5424185"/>
            <a:ext cx="1159088" cy="81630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4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중앙계약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199349"/>
              </p:ext>
            </p:extLst>
          </p:nvPr>
        </p:nvGraphicFramePr>
        <p:xfrm>
          <a:off x="539552" y="1875037"/>
          <a:ext cx="8064896" cy="4395768"/>
        </p:xfrm>
        <a:graphic>
          <a:graphicData uri="http://schemas.openxmlformats.org/drawingml/2006/table">
            <a:tbl>
              <a:tblPr/>
              <a:tblGrid>
                <a:gridCol w="982910"/>
                <a:gridCol w="905438"/>
                <a:gridCol w="6176548"/>
              </a:tblGrid>
              <a:tr h="37709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구 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업 무 내 용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4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군사시설기획관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기술제안입찰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⋅</a:t>
                      </a:r>
                      <a:r>
                        <a:rPr lang="ko-KR" altLang="en-US" sz="1500" kern="0" spc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턴키사업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 평가 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08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국군재정관리단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중앙계약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대상사업 계약체결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수정계약 포함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기초예비가격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작성 및 부대계약 원가계산 지원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적격심사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최저가 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단계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입찰가격 적정성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심의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448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국방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시설본부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본부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altLang="ko-KR" sz="1500" kern="0" spc="-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  <a:r>
                        <a:rPr lang="ko-KR" altLang="en-US" sz="1500" kern="0" spc="-1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억원</a:t>
                      </a:r>
                      <a:r>
                        <a:rPr lang="ko-KR" altLang="en-US" sz="1500" kern="0" spc="-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 이상 시설사업 및</a:t>
                      </a:r>
                      <a:r>
                        <a:rPr lang="ko-KR" altLang="en-US" sz="1500" kern="0" spc="-3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500" kern="0" spc="-11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건설관련용역 고시금액 이상 사업 </a:t>
                      </a:r>
                      <a:r>
                        <a:rPr lang="ko-KR" altLang="en-US" sz="1500" kern="0" spc="-11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발주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시설공사관련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입찰참가자격 사전심사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(PQ)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최저가 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단계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기술</a:t>
                      </a:r>
                      <a:r>
                        <a:rPr lang="en-US" altLang="ko-KR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심의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대가지급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및 계약 사후관리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지역</a:t>
                      </a:r>
                      <a:endParaRPr lang="en-US" altLang="ko-KR" sz="1500" kern="0" spc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굴림체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시설단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altLang="ko-KR" sz="1500" kern="0" spc="-4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  <a:r>
                        <a:rPr lang="ko-KR" altLang="en-US" sz="1500" kern="0" spc="-4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억원</a:t>
                      </a:r>
                      <a:r>
                        <a:rPr lang="ko-KR" altLang="en-US" sz="1500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 미만 </a:t>
                      </a:r>
                      <a:r>
                        <a:rPr lang="ko-KR" altLang="en-US" sz="1500" kern="0" spc="-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시설사업 및</a:t>
                      </a:r>
                      <a:r>
                        <a:rPr lang="ko-KR" altLang="en-US" sz="1500" kern="0" spc="-3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500" kern="0" spc="-3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건설관련용역 고시금액 </a:t>
                      </a:r>
                      <a:r>
                        <a:rPr lang="ko-KR" altLang="en-US" sz="1500" kern="0" spc="-3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미만</a:t>
                      </a:r>
                      <a:r>
                        <a:rPr lang="ko-KR" altLang="en-US" sz="1500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500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사업 발주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67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각급부대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-9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중앙계약 </a:t>
                      </a:r>
                      <a:r>
                        <a:rPr lang="ko-KR" altLang="en-US" sz="1500" kern="0" spc="-9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대상사업에 대한 지출원인행위 요청 및 승인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177800" marR="0" indent="-1778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대가지급 </a:t>
                      </a:r>
                      <a:r>
                        <a:rPr lang="ko-KR" altLang="en-US" sz="15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굴림체"/>
                        </a:rPr>
                        <a:t>및 계약 사후관리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70000"/>
              </a:lnSpc>
              <a:buFont typeface="굴림체" pitchFamily="49" charset="-127"/>
              <a:buChar char="■"/>
            </a:pPr>
            <a:r>
              <a:rPr lang="ko-KR" altLang="en-US" sz="2000" b="1" smtClean="0">
                <a:solidFill>
                  <a:prstClr val="black"/>
                </a:solidFill>
              </a:rPr>
              <a:t> 업무분</a:t>
            </a:r>
            <a:r>
              <a:rPr lang="ko-KR" altLang="en-US" sz="2000" b="1">
                <a:solidFill>
                  <a:prstClr val="black"/>
                </a:solidFill>
              </a:rPr>
              <a:t>장</a:t>
            </a:r>
            <a:endParaRPr lang="en-US" altLang="ko-K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87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중앙계약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범위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일반공사 </a:t>
            </a:r>
            <a:r>
              <a:rPr lang="en-US" altLang="ko-KR" dirty="0" smtClean="0">
                <a:latin typeface="+mj-lt"/>
              </a:rPr>
              <a:t>: </a:t>
            </a:r>
            <a:r>
              <a:rPr lang="ko-KR" altLang="en-US" dirty="0" smtClean="0">
                <a:latin typeface="+mj-lt"/>
              </a:rPr>
              <a:t>추정가격 </a:t>
            </a:r>
            <a:r>
              <a:rPr lang="en-US" altLang="ko-KR" dirty="0" smtClean="0">
                <a:latin typeface="+mj-lt"/>
              </a:rPr>
              <a:t>10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전문고사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기타공사 </a:t>
            </a:r>
            <a:r>
              <a:rPr lang="en-US" altLang="ko-KR" dirty="0" smtClean="0">
                <a:latin typeface="+mj-lt"/>
              </a:rPr>
              <a:t>: </a:t>
            </a:r>
            <a:r>
              <a:rPr lang="ko-KR" altLang="en-US" dirty="0" smtClean="0">
                <a:latin typeface="+mj-lt"/>
              </a:rPr>
              <a:t>추정가격 </a:t>
            </a:r>
            <a:r>
              <a:rPr lang="en-US" altLang="ko-KR" dirty="0" smtClean="0">
                <a:latin typeface="+mj-lt"/>
              </a:rPr>
              <a:t>3</a:t>
            </a:r>
            <a:r>
              <a:rPr lang="ko-KR" altLang="en-US" dirty="0" err="1" smtClean="0">
                <a:latin typeface="+mj-lt"/>
              </a:rPr>
              <a:t>억원</a:t>
            </a:r>
            <a:r>
              <a:rPr lang="ko-KR" altLang="en-US" dirty="0" smtClean="0">
                <a:latin typeface="+mj-lt"/>
              </a:rPr>
              <a:t> 이상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건설관련</a:t>
            </a:r>
            <a:r>
              <a:rPr lang="en-US" altLang="ko-KR" dirty="0" smtClean="0">
                <a:latin typeface="+mj-lt"/>
              </a:rPr>
              <a:t>(</a:t>
            </a:r>
            <a:r>
              <a:rPr lang="ko-KR" altLang="en-US" dirty="0" smtClean="0">
                <a:latin typeface="+mj-lt"/>
              </a:rPr>
              <a:t>설계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감리</a:t>
            </a:r>
            <a:r>
              <a:rPr lang="en-US" altLang="ko-KR" dirty="0" smtClean="0">
                <a:latin typeface="+mj-lt"/>
              </a:rPr>
              <a:t>, </a:t>
            </a:r>
            <a:r>
              <a:rPr lang="ko-KR" altLang="en-US" dirty="0" smtClean="0">
                <a:latin typeface="+mj-lt"/>
              </a:rPr>
              <a:t>조사 등</a:t>
            </a:r>
            <a:r>
              <a:rPr lang="en-US" altLang="ko-KR" dirty="0" smtClean="0">
                <a:latin typeface="+mj-lt"/>
              </a:rPr>
              <a:t>)</a:t>
            </a:r>
            <a:r>
              <a:rPr lang="ko-KR" altLang="en-US" dirty="0" smtClean="0">
                <a:latin typeface="+mj-lt"/>
              </a:rPr>
              <a:t>용역 및 폐기물 처리 용역 </a:t>
            </a:r>
            <a:r>
              <a:rPr lang="en-US" altLang="ko-KR" dirty="0" smtClean="0">
                <a:latin typeface="+mj-lt"/>
              </a:rPr>
              <a:t>: </a:t>
            </a:r>
            <a:r>
              <a:rPr lang="ko-KR" altLang="en-US" dirty="0" smtClean="0">
                <a:latin typeface="+mj-lt"/>
              </a:rPr>
              <a:t>고시금액 이상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국방시설본부 발주사업은 모두 </a:t>
            </a:r>
            <a:r>
              <a:rPr lang="ko-KR" altLang="en-US" dirty="0" err="1" smtClean="0">
                <a:latin typeface="+mj-lt"/>
              </a:rPr>
              <a:t>재정관리단에서</a:t>
            </a:r>
            <a:r>
              <a:rPr lang="ko-KR" altLang="en-US" dirty="0" smtClean="0">
                <a:latin typeface="+mj-lt"/>
              </a:rPr>
              <a:t> 통합하여 계약</a:t>
            </a:r>
            <a:endParaRPr lang="en-US" altLang="ko-KR" dirty="0" smtClean="0">
              <a:latin typeface="+mj-lt"/>
            </a:endParaRPr>
          </a:p>
          <a:p>
            <a:pPr marL="285750" lvl="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예외규정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재해 및 사고의 복구를 위한 긴급공사의 경우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불가피</a:t>
            </a:r>
            <a:r>
              <a:rPr lang="ko-KR" altLang="en-US" dirty="0">
                <a:latin typeface="+mj-lt"/>
              </a:rPr>
              <a:t>한 </a:t>
            </a:r>
            <a:r>
              <a:rPr lang="ko-KR" altLang="en-US" dirty="0" smtClean="0">
                <a:latin typeface="+mj-lt"/>
              </a:rPr>
              <a:t>사유로 </a:t>
            </a:r>
            <a:r>
              <a:rPr lang="ko-KR" altLang="en-US" dirty="0" err="1" smtClean="0">
                <a:latin typeface="+mj-lt"/>
              </a:rPr>
              <a:t>중앙계약관이</a:t>
            </a:r>
            <a:r>
              <a:rPr lang="ko-KR" altLang="en-US" dirty="0" smtClean="0">
                <a:latin typeface="+mj-lt"/>
              </a:rPr>
              <a:t> 수행하기 곤란한 경우</a:t>
            </a:r>
            <a:endParaRPr lang="en-US" altLang="ko-KR" dirty="0" smtClean="0">
              <a:latin typeface="+mj-lt"/>
            </a:endParaRPr>
          </a:p>
          <a:p>
            <a:pPr marL="536575" lvl="1" indent="-284163" fontAlgn="base" latinLnBrk="0">
              <a:lnSpc>
                <a:spcPct val="180000"/>
              </a:lnSpc>
              <a:spcBef>
                <a:spcPct val="10000"/>
              </a:spcBef>
              <a:buFont typeface="Wingdings" pitchFamily="2" charset="2"/>
              <a:buChar char="l"/>
            </a:pPr>
            <a:r>
              <a:rPr lang="ko-KR" altLang="en-US" dirty="0" smtClean="0">
                <a:latin typeface="+mj-lt"/>
              </a:rPr>
              <a:t>국가재정정</a:t>
            </a:r>
            <a:r>
              <a:rPr lang="ko-KR" altLang="en-US" dirty="0">
                <a:latin typeface="+mj-lt"/>
              </a:rPr>
              <a:t>책 </a:t>
            </a:r>
            <a:r>
              <a:rPr lang="ko-KR" altLang="en-US" dirty="0" smtClean="0">
                <a:latin typeface="+mj-lt"/>
              </a:rPr>
              <a:t>수행을 위하여 필요한 경우</a:t>
            </a:r>
            <a:endParaRPr lang="en-US" altLang="ko-K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84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latin typeface="+mj-lt"/>
              </a:rPr>
              <a:t> </a:t>
            </a:r>
            <a:r>
              <a:rPr lang="ko-KR" altLang="en-US" sz="2400" b="1" dirty="0" smtClean="0">
                <a:latin typeface="+mj-lt"/>
              </a:rPr>
              <a:t>국방시설본부 소개</a:t>
            </a:r>
            <a:endParaRPr lang="en-US" altLang="ko-KR" sz="2400" b="1" dirty="0" smtClean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latin typeface="+mj-lt"/>
              </a:rPr>
              <a:t> </a:t>
            </a:r>
            <a:r>
              <a:rPr lang="ko-KR" altLang="en-US" sz="2400" b="1" dirty="0" smtClean="0">
                <a:latin typeface="+mj-lt"/>
              </a:rPr>
              <a:t>군 시설사업 집행체계</a:t>
            </a:r>
            <a:endParaRPr lang="en-US" altLang="ko-KR" sz="2400" b="1" dirty="0" smtClean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latin typeface="+mj-lt"/>
              </a:rPr>
              <a:t> 2012</a:t>
            </a:r>
            <a:r>
              <a:rPr lang="ko-KR" altLang="en-US" sz="2400" b="1" dirty="0" smtClean="0">
                <a:latin typeface="+mj-lt"/>
              </a:rPr>
              <a:t>년 군 시설사업 발주계획</a:t>
            </a:r>
            <a:endParaRPr lang="en-US" altLang="ko-KR" sz="2400" b="1" dirty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</a:t>
            </a:r>
            <a:r>
              <a:rPr lang="ko-KR" altLang="en-US" sz="2400" b="1" dirty="0" smtClean="0">
                <a:latin typeface="+mj-lt"/>
              </a:rPr>
              <a:t>건설사업관리용역 발주계획</a:t>
            </a:r>
            <a:endParaRPr lang="en-US" altLang="ko-KR" sz="2400" b="1" dirty="0" smtClean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</a:t>
            </a:r>
            <a:r>
              <a:rPr lang="ko-KR" altLang="en-US" sz="2400" b="1" dirty="0" smtClean="0">
                <a:latin typeface="+mj-lt"/>
              </a:rPr>
              <a:t>맺음말</a:t>
            </a:r>
            <a:endParaRPr lang="en-US" altLang="ko-KR" sz="2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000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중앙계약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업무수행절차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(10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억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~100</a:t>
            </a:r>
            <a:r>
              <a:rPr lang="ko-KR" altLang="en-US" sz="2000" b="1" dirty="0" err="1" smtClean="0">
                <a:solidFill>
                  <a:prstClr val="black"/>
                </a:solidFill>
              </a:rPr>
              <a:t>억원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 미만 시설공사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)</a:t>
            </a:r>
          </a:p>
          <a:p>
            <a:pPr marL="252412" lvl="1" fontAlgn="base" latinLnBrk="0">
              <a:lnSpc>
                <a:spcPct val="180000"/>
              </a:lnSpc>
              <a:spcBef>
                <a:spcPct val="10000"/>
              </a:spcBef>
            </a:pPr>
            <a:endParaRPr lang="en-US" altLang="ko-KR" dirty="0" smtClean="0"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78"/>
          <p:cNvSpPr>
            <a:spLocks noChangeArrowheads="1"/>
          </p:cNvSpPr>
          <p:nvPr/>
        </p:nvSpPr>
        <p:spPr bwMode="auto">
          <a:xfrm>
            <a:off x="1188793" y="2079501"/>
            <a:ext cx="1768594" cy="42748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국방부</a:t>
            </a:r>
            <a:endParaRPr kumimoji="0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6309077" y="2079024"/>
            <a:ext cx="1747882" cy="42748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1197774" y="3228573"/>
            <a:ext cx="1751950" cy="42748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각군본부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1" name="Rectangle 78"/>
          <p:cNvSpPr>
            <a:spLocks noChangeArrowheads="1"/>
          </p:cNvSpPr>
          <p:nvPr/>
        </p:nvSpPr>
        <p:spPr bwMode="auto">
          <a:xfrm>
            <a:off x="3419872" y="3224009"/>
            <a:ext cx="1751950" cy="427484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국군재정관리단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6228184" y="3224009"/>
            <a:ext cx="1152128" cy="4274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업  체</a:t>
            </a:r>
            <a:endParaRPr lang="ko-KR" altLang="en-US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6293202" y="4953861"/>
            <a:ext cx="1879198" cy="553925"/>
            <a:chOff x="5160764" y="4856460"/>
            <a:chExt cx="1879198" cy="553925"/>
          </a:xfrm>
        </p:grpSpPr>
        <p:sp>
          <p:nvSpPr>
            <p:cNvPr id="9" name="Rectangle 79"/>
            <p:cNvSpPr>
              <a:spLocks noChangeArrowheads="1"/>
            </p:cNvSpPr>
            <p:nvPr/>
          </p:nvSpPr>
          <p:spPr bwMode="auto">
            <a:xfrm>
              <a:off x="5288012" y="50131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79"/>
            <p:cNvSpPr>
              <a:spLocks noChangeArrowheads="1"/>
            </p:cNvSpPr>
            <p:nvPr/>
          </p:nvSpPr>
          <p:spPr bwMode="auto">
            <a:xfrm>
              <a:off x="5245472" y="49623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79"/>
            <p:cNvSpPr>
              <a:spLocks noChangeArrowheads="1"/>
            </p:cNvSpPr>
            <p:nvPr/>
          </p:nvSpPr>
          <p:spPr bwMode="auto">
            <a:xfrm>
              <a:off x="5211564" y="49072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79"/>
            <p:cNvSpPr>
              <a:spLocks noChangeArrowheads="1"/>
            </p:cNvSpPr>
            <p:nvPr/>
          </p:nvSpPr>
          <p:spPr bwMode="auto">
            <a:xfrm>
              <a:off x="5160764" y="48564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98070" y="4953862"/>
            <a:ext cx="1879198" cy="553925"/>
            <a:chOff x="2944339" y="5562785"/>
            <a:chExt cx="1879198" cy="553925"/>
          </a:xfrm>
        </p:grpSpPr>
        <p:sp>
          <p:nvSpPr>
            <p:cNvPr id="16" name="Rectangle 79"/>
            <p:cNvSpPr>
              <a:spLocks noChangeArrowheads="1"/>
            </p:cNvSpPr>
            <p:nvPr/>
          </p:nvSpPr>
          <p:spPr bwMode="auto">
            <a:xfrm>
              <a:off x="3071587" y="5719501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ectangle 79"/>
            <p:cNvSpPr>
              <a:spLocks noChangeArrowheads="1"/>
            </p:cNvSpPr>
            <p:nvPr/>
          </p:nvSpPr>
          <p:spPr bwMode="auto">
            <a:xfrm>
              <a:off x="3029047" y="5668701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tangle 79"/>
            <p:cNvSpPr>
              <a:spLocks noChangeArrowheads="1"/>
            </p:cNvSpPr>
            <p:nvPr/>
          </p:nvSpPr>
          <p:spPr bwMode="auto">
            <a:xfrm>
              <a:off x="2995139" y="5613585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ectangle 79"/>
            <p:cNvSpPr>
              <a:spLocks noChangeArrowheads="1"/>
            </p:cNvSpPr>
            <p:nvPr/>
          </p:nvSpPr>
          <p:spPr bwMode="auto">
            <a:xfrm>
              <a:off x="2944339" y="5562785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각급</a:t>
              </a:r>
              <a:r>
                <a:rPr kumimoji="0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</a:t>
              </a: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사용</a:t>
              </a:r>
              <a:r>
                <a:rPr kumimoji="0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부대</a:t>
              </a:r>
            </a:p>
          </p:txBody>
        </p:sp>
      </p:grpSp>
      <p:cxnSp>
        <p:nvCxnSpPr>
          <p:cNvPr id="27" name="꺾인 연결선 26"/>
          <p:cNvCxnSpPr>
            <a:stCxn id="7" idx="3"/>
            <a:endCxn id="8" idx="1"/>
          </p:cNvCxnSpPr>
          <p:nvPr/>
        </p:nvCxnSpPr>
        <p:spPr>
          <a:xfrm flipV="1">
            <a:off x="2957387" y="2292766"/>
            <a:ext cx="3351690" cy="47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7" idx="2"/>
            <a:endCxn id="10" idx="0"/>
          </p:cNvCxnSpPr>
          <p:nvPr/>
        </p:nvCxnSpPr>
        <p:spPr>
          <a:xfrm rot="16200000" flipH="1">
            <a:off x="1712625" y="2867449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10" idx="2"/>
            <a:endCxn id="19" idx="0"/>
          </p:cNvCxnSpPr>
          <p:nvPr/>
        </p:nvCxnSpPr>
        <p:spPr>
          <a:xfrm rot="16200000" flipH="1">
            <a:off x="1424995" y="4304811"/>
            <a:ext cx="1297805" cy="29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/>
          <p:nvPr/>
        </p:nvCxnSpPr>
        <p:spPr>
          <a:xfrm rot="10800000">
            <a:off x="3093286" y="5312241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직선 화살표 연결선 2066"/>
          <p:cNvCxnSpPr/>
          <p:nvPr/>
        </p:nvCxnSpPr>
        <p:spPr>
          <a:xfrm flipV="1">
            <a:off x="2627784" y="3656057"/>
            <a:ext cx="1080120" cy="12978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직선 화살표 연결선 2068"/>
          <p:cNvCxnSpPr/>
          <p:nvPr/>
        </p:nvCxnSpPr>
        <p:spPr>
          <a:xfrm>
            <a:off x="7740352" y="2506985"/>
            <a:ext cx="0" cy="2446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>
            <a:endCxn id="89" idx="3"/>
          </p:cNvCxnSpPr>
          <p:nvPr/>
        </p:nvCxnSpPr>
        <p:spPr>
          <a:xfrm flipV="1">
            <a:off x="3017956" y="3678359"/>
            <a:ext cx="3492745" cy="13112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flipV="1">
            <a:off x="2825904" y="3656057"/>
            <a:ext cx="1080120" cy="129037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6847692" y="3656057"/>
            <a:ext cx="13841" cy="12978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flipV="1">
            <a:off x="6683547" y="3656057"/>
            <a:ext cx="0" cy="1294562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/>
          <p:nvPr/>
        </p:nvCxnSpPr>
        <p:spPr>
          <a:xfrm rot="10800000">
            <a:off x="3115588" y="5168225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꺾인 연결선 2078"/>
          <p:cNvCxnSpPr>
            <a:stCxn id="9" idx="2"/>
            <a:endCxn id="16" idx="2"/>
          </p:cNvCxnSpPr>
          <p:nvPr/>
        </p:nvCxnSpPr>
        <p:spPr>
          <a:xfrm rot="5400000">
            <a:off x="4748859" y="2960220"/>
            <a:ext cx="1" cy="5095132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11" idx="3"/>
            <a:endCxn id="3" idx="1"/>
          </p:cNvCxnSpPr>
          <p:nvPr/>
        </p:nvCxnSpPr>
        <p:spPr>
          <a:xfrm>
            <a:off x="5171822" y="3437751"/>
            <a:ext cx="10563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39952" y="193296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집행계획승인</a:t>
            </a:r>
            <a:endParaRPr lang="ko-KR" alt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7668344" y="301901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집행지시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감독위임</a:t>
            </a:r>
            <a:endParaRPr lang="ko-KR" alt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4283968" y="531848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계약요청</a:t>
            </a:r>
            <a:endParaRPr lang="ko-KR" alt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4269103" y="490249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계약결과 통보</a:t>
            </a:r>
            <a:endParaRPr lang="ko-KR" alt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4240750" y="581629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대금지불 요청</a:t>
            </a:r>
            <a:endParaRPr lang="ko-KR" altLang="en-US" sz="1200" dirty="0"/>
          </a:p>
        </p:txBody>
      </p:sp>
      <p:sp>
        <p:nvSpPr>
          <p:cNvPr id="88" name="TextBox 87"/>
          <p:cNvSpPr txBox="1"/>
          <p:nvPr/>
        </p:nvSpPr>
        <p:spPr>
          <a:xfrm rot="16200000">
            <a:off x="6438692" y="411522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대금지급의뢰</a:t>
            </a:r>
            <a:endParaRPr lang="ko-KR" altLang="en-US" sz="12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5876667" y="4173893"/>
            <a:ext cx="1268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시공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용역관리</a:t>
            </a:r>
            <a:endParaRPr lang="ko-KR" altLang="en-US" sz="1200" dirty="0"/>
          </a:p>
        </p:txBody>
      </p:sp>
      <p:sp>
        <p:nvSpPr>
          <p:cNvPr id="90" name="TextBox 89"/>
          <p:cNvSpPr txBox="1"/>
          <p:nvPr/>
        </p:nvSpPr>
        <p:spPr>
          <a:xfrm rot="20354360">
            <a:off x="3681068" y="4126885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지출심사 및 대금지급</a:t>
            </a:r>
            <a:endParaRPr lang="ko-KR" altLang="en-US" sz="1200" dirty="0"/>
          </a:p>
        </p:txBody>
      </p:sp>
      <p:sp>
        <p:nvSpPr>
          <p:cNvPr id="91" name="TextBox 90"/>
          <p:cNvSpPr txBox="1"/>
          <p:nvPr/>
        </p:nvSpPr>
        <p:spPr>
          <a:xfrm rot="18649183">
            <a:off x="2065285" y="4203914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계약의뢰</a:t>
            </a:r>
            <a:endParaRPr lang="ko-KR" alt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1179269" y="272927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예산배정</a:t>
            </a:r>
            <a:endParaRPr lang="ko-KR" alt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1043608" y="408810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예산재배정</a:t>
            </a:r>
            <a:endParaRPr lang="ko-KR" alt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5292080" y="344021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계약체결</a:t>
            </a:r>
            <a:endParaRPr lang="ko-KR" altLang="en-US" sz="1200" dirty="0"/>
          </a:p>
        </p:txBody>
      </p:sp>
      <p:sp>
        <p:nvSpPr>
          <p:cNvPr id="96" name="TextBox 95"/>
          <p:cNvSpPr txBox="1"/>
          <p:nvPr/>
        </p:nvSpPr>
        <p:spPr>
          <a:xfrm rot="18616751">
            <a:off x="2623322" y="4215860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계약결과 통보</a:t>
            </a:r>
            <a:endParaRPr lang="ko-KR" altLang="en-US" sz="1200" dirty="0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1043608" y="4830488"/>
            <a:ext cx="2232248" cy="764998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42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중앙계약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업무수행절차</a:t>
            </a:r>
            <a:r>
              <a:rPr lang="en-US" altLang="ko-KR" sz="2000" b="1" dirty="0">
                <a:solidFill>
                  <a:prstClr val="black"/>
                </a:solidFill>
              </a:rPr>
              <a:t>(100</a:t>
            </a:r>
            <a:r>
              <a:rPr lang="ko-KR" altLang="en-US" sz="2000" b="1" dirty="0">
                <a:solidFill>
                  <a:prstClr val="black"/>
                </a:solidFill>
              </a:rPr>
              <a:t>억 </a:t>
            </a:r>
            <a:r>
              <a:rPr lang="en-US" altLang="ko-KR" sz="2000" b="1" dirty="0">
                <a:solidFill>
                  <a:prstClr val="black"/>
                </a:solidFill>
              </a:rPr>
              <a:t>~ 500</a:t>
            </a:r>
            <a:r>
              <a:rPr lang="ko-KR" altLang="en-US" sz="2000" b="1" dirty="0" err="1">
                <a:solidFill>
                  <a:prstClr val="black"/>
                </a:solidFill>
              </a:rPr>
              <a:t>억원</a:t>
            </a:r>
            <a:r>
              <a:rPr lang="ko-KR" altLang="en-US" sz="2000" b="1" dirty="0">
                <a:solidFill>
                  <a:prstClr val="black"/>
                </a:solidFill>
              </a:rPr>
              <a:t> 미만 시설공사</a:t>
            </a:r>
            <a:r>
              <a:rPr lang="en-US" altLang="ko-KR" sz="2000" b="1" dirty="0">
                <a:solidFill>
                  <a:prstClr val="black"/>
                </a:solidFill>
              </a:rPr>
              <a:t>, CM</a:t>
            </a:r>
            <a:r>
              <a:rPr lang="ko-KR" altLang="en-US" sz="2000" b="1" dirty="0">
                <a:solidFill>
                  <a:prstClr val="black"/>
                </a:solidFill>
              </a:rPr>
              <a:t>용역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감리용역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)</a:t>
            </a:r>
          </a:p>
          <a:p>
            <a:pPr marL="252412" lvl="1" fontAlgn="base" latinLnBrk="0">
              <a:lnSpc>
                <a:spcPct val="180000"/>
              </a:lnSpc>
              <a:spcBef>
                <a:spcPct val="10000"/>
              </a:spcBef>
            </a:pPr>
            <a:endParaRPr lang="en-US" altLang="ko-KR" dirty="0" smtClean="0"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78"/>
          <p:cNvSpPr>
            <a:spLocks noChangeArrowheads="1"/>
          </p:cNvSpPr>
          <p:nvPr/>
        </p:nvSpPr>
        <p:spPr bwMode="auto">
          <a:xfrm>
            <a:off x="1188793" y="2073255"/>
            <a:ext cx="1768594" cy="42748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국방부</a:t>
            </a:r>
            <a:endParaRPr kumimoji="0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1188793" y="4948239"/>
            <a:ext cx="1747882" cy="42748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1197774" y="3222327"/>
            <a:ext cx="1751950" cy="42748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각군본부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1" name="Rectangle 78"/>
          <p:cNvSpPr>
            <a:spLocks noChangeArrowheads="1"/>
          </p:cNvSpPr>
          <p:nvPr/>
        </p:nvSpPr>
        <p:spPr bwMode="auto">
          <a:xfrm>
            <a:off x="3419872" y="3217763"/>
            <a:ext cx="1751950" cy="427484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국군재정관리단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6228184" y="3217763"/>
            <a:ext cx="1152128" cy="4274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업  체</a:t>
            </a:r>
            <a:endParaRPr lang="ko-KR" altLang="en-US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6293202" y="4947615"/>
            <a:ext cx="1879198" cy="553925"/>
            <a:chOff x="5160764" y="4856460"/>
            <a:chExt cx="1879198" cy="553925"/>
          </a:xfrm>
        </p:grpSpPr>
        <p:sp>
          <p:nvSpPr>
            <p:cNvPr id="9" name="Rectangle 79"/>
            <p:cNvSpPr>
              <a:spLocks noChangeArrowheads="1"/>
            </p:cNvSpPr>
            <p:nvPr/>
          </p:nvSpPr>
          <p:spPr bwMode="auto">
            <a:xfrm>
              <a:off x="5288012" y="50131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79"/>
            <p:cNvSpPr>
              <a:spLocks noChangeArrowheads="1"/>
            </p:cNvSpPr>
            <p:nvPr/>
          </p:nvSpPr>
          <p:spPr bwMode="auto">
            <a:xfrm>
              <a:off x="5245472" y="49623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79"/>
            <p:cNvSpPr>
              <a:spLocks noChangeArrowheads="1"/>
            </p:cNvSpPr>
            <p:nvPr/>
          </p:nvSpPr>
          <p:spPr bwMode="auto">
            <a:xfrm>
              <a:off x="5211564" y="49072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79"/>
            <p:cNvSpPr>
              <a:spLocks noChangeArrowheads="1"/>
            </p:cNvSpPr>
            <p:nvPr/>
          </p:nvSpPr>
          <p:spPr bwMode="auto">
            <a:xfrm>
              <a:off x="5160764" y="48564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7" name="꺾인 연결선 26"/>
          <p:cNvCxnSpPr>
            <a:stCxn id="7" idx="1"/>
            <a:endCxn id="8" idx="1"/>
          </p:cNvCxnSpPr>
          <p:nvPr/>
        </p:nvCxnSpPr>
        <p:spPr>
          <a:xfrm rot="10800000" flipV="1">
            <a:off x="1188793" y="2286997"/>
            <a:ext cx="12700" cy="2874984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7" idx="2"/>
            <a:endCxn id="10" idx="0"/>
          </p:cNvCxnSpPr>
          <p:nvPr/>
        </p:nvCxnSpPr>
        <p:spPr>
          <a:xfrm rot="16200000" flipH="1">
            <a:off x="1712625" y="2861203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/>
          <p:nvPr/>
        </p:nvCxnSpPr>
        <p:spPr>
          <a:xfrm rot="10800000">
            <a:off x="3093286" y="5305995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직선 화살표 연결선 2066"/>
          <p:cNvCxnSpPr/>
          <p:nvPr/>
        </p:nvCxnSpPr>
        <p:spPr>
          <a:xfrm flipV="1">
            <a:off x="2627784" y="3649811"/>
            <a:ext cx="1080120" cy="12978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 flipV="1">
            <a:off x="3017956" y="3649811"/>
            <a:ext cx="3359954" cy="13335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flipV="1">
            <a:off x="2825904" y="3649811"/>
            <a:ext cx="1080120" cy="129037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6847692" y="3649811"/>
            <a:ext cx="13841" cy="12978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flipV="1">
            <a:off x="6683547" y="3649811"/>
            <a:ext cx="0" cy="1294562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/>
          <p:nvPr/>
        </p:nvCxnSpPr>
        <p:spPr>
          <a:xfrm rot="10800000">
            <a:off x="3115588" y="5161979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11" idx="3"/>
            <a:endCxn id="3" idx="1"/>
          </p:cNvCxnSpPr>
          <p:nvPr/>
        </p:nvCxnSpPr>
        <p:spPr>
          <a:xfrm>
            <a:off x="5171822" y="3431505"/>
            <a:ext cx="10563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283968" y="5312241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대금지급요청</a:t>
            </a:r>
            <a:endParaRPr lang="ko-KR" altLang="en-US" sz="1200" dirty="0"/>
          </a:p>
        </p:txBody>
      </p:sp>
      <p:sp>
        <p:nvSpPr>
          <p:cNvPr id="88" name="TextBox 87"/>
          <p:cNvSpPr txBox="1"/>
          <p:nvPr/>
        </p:nvSpPr>
        <p:spPr>
          <a:xfrm rot="16200000">
            <a:off x="6438692" y="4108979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대금지급의뢰</a:t>
            </a:r>
            <a:endParaRPr lang="ko-KR" altLang="en-US" sz="12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5876667" y="4167647"/>
            <a:ext cx="1268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시공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용역관리</a:t>
            </a:r>
            <a:endParaRPr lang="ko-KR" altLang="en-US" sz="1200" dirty="0"/>
          </a:p>
        </p:txBody>
      </p:sp>
      <p:sp>
        <p:nvSpPr>
          <p:cNvPr id="90" name="TextBox 89"/>
          <p:cNvSpPr txBox="1"/>
          <p:nvPr/>
        </p:nvSpPr>
        <p:spPr>
          <a:xfrm rot="20248400">
            <a:off x="3703370" y="4072395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지출심사 및 대금지급</a:t>
            </a:r>
            <a:endParaRPr lang="ko-KR" altLang="en-US" sz="1200" dirty="0"/>
          </a:p>
        </p:txBody>
      </p:sp>
      <p:sp>
        <p:nvSpPr>
          <p:cNvPr id="91" name="TextBox 90"/>
          <p:cNvSpPr txBox="1"/>
          <p:nvPr/>
        </p:nvSpPr>
        <p:spPr>
          <a:xfrm rot="18649183">
            <a:off x="2065285" y="4197668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계약의뢰</a:t>
            </a:r>
            <a:endParaRPr lang="ko-KR" alt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1179269" y="272303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예산배정</a:t>
            </a:r>
            <a:endParaRPr lang="ko-KR" altLang="en-US" sz="1200" dirty="0"/>
          </a:p>
        </p:txBody>
      </p:sp>
      <p:sp>
        <p:nvSpPr>
          <p:cNvPr id="93" name="TextBox 92"/>
          <p:cNvSpPr txBox="1"/>
          <p:nvPr/>
        </p:nvSpPr>
        <p:spPr>
          <a:xfrm rot="5400000">
            <a:off x="318011" y="3648021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 smtClean="0"/>
              <a:t>예산재배정</a:t>
            </a:r>
            <a:endParaRPr lang="ko-KR" alt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5292080" y="343396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계약체결</a:t>
            </a:r>
            <a:endParaRPr lang="ko-KR" altLang="en-US" sz="1200" dirty="0"/>
          </a:p>
        </p:txBody>
      </p:sp>
      <p:sp>
        <p:nvSpPr>
          <p:cNvPr id="96" name="TextBox 95"/>
          <p:cNvSpPr txBox="1"/>
          <p:nvPr/>
        </p:nvSpPr>
        <p:spPr>
          <a:xfrm rot="18616751">
            <a:off x="2623322" y="4209614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계약결과 통보</a:t>
            </a:r>
            <a:endParaRPr lang="ko-KR" alt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2201293" y="2713707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 smtClean="0"/>
              <a:t>예산감배정</a:t>
            </a:r>
            <a:endParaRPr lang="ko-KR" altLang="en-US" sz="1200" dirty="0"/>
          </a:p>
        </p:txBody>
      </p:sp>
      <p:cxnSp>
        <p:nvCxnSpPr>
          <p:cNvPr id="50" name="꺾인 연결선 49"/>
          <p:cNvCxnSpPr/>
          <p:nvPr/>
        </p:nvCxnSpPr>
        <p:spPr>
          <a:xfrm rot="16200000" flipH="1">
            <a:off x="1865025" y="2858148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341111" y="472993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집행지시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감독위임</a:t>
            </a:r>
            <a:endParaRPr lang="en-US" altLang="ko-KR" sz="1200" dirty="0" smtClean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1043608" y="4824242"/>
            <a:ext cx="2049677" cy="677298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986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중앙계약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업무수행절차</a:t>
            </a:r>
            <a:r>
              <a:rPr lang="en-US" altLang="ko-KR" sz="2000" b="1" dirty="0">
                <a:solidFill>
                  <a:prstClr val="black"/>
                </a:solidFill>
              </a:rPr>
              <a:t>(500</a:t>
            </a:r>
            <a:r>
              <a:rPr lang="ko-KR" altLang="en-US" sz="2000" b="1" dirty="0" err="1">
                <a:solidFill>
                  <a:prstClr val="black"/>
                </a:solidFill>
              </a:rPr>
              <a:t>억원</a:t>
            </a:r>
            <a:r>
              <a:rPr lang="ko-KR" altLang="en-US" sz="2000" b="1" dirty="0">
                <a:solidFill>
                  <a:prstClr val="black"/>
                </a:solidFill>
              </a:rPr>
              <a:t> 이상 시설공사</a:t>
            </a:r>
            <a:r>
              <a:rPr lang="en-US" altLang="ko-KR" sz="2000" b="1" dirty="0">
                <a:solidFill>
                  <a:prstClr val="black"/>
                </a:solidFill>
              </a:rPr>
              <a:t>, </a:t>
            </a:r>
            <a:r>
              <a:rPr lang="ko-KR" altLang="en-US" sz="2000" b="1" dirty="0">
                <a:solidFill>
                  <a:prstClr val="black"/>
                </a:solidFill>
              </a:rPr>
              <a:t>고시금액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이상 </a:t>
            </a:r>
            <a:r>
              <a:rPr lang="ko-KR" altLang="en-US" sz="2000" b="1" dirty="0">
                <a:solidFill>
                  <a:prstClr val="black"/>
                </a:solidFill>
              </a:rPr>
              <a:t>용역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)</a:t>
            </a:r>
          </a:p>
          <a:p>
            <a:pPr marL="252412" lvl="1" fontAlgn="base" latinLnBrk="0">
              <a:lnSpc>
                <a:spcPct val="180000"/>
              </a:lnSpc>
              <a:spcBef>
                <a:spcPct val="10000"/>
              </a:spcBef>
            </a:pPr>
            <a:endParaRPr lang="en-US" altLang="ko-KR" dirty="0" smtClean="0"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78"/>
          <p:cNvSpPr>
            <a:spLocks noChangeArrowheads="1"/>
          </p:cNvSpPr>
          <p:nvPr/>
        </p:nvSpPr>
        <p:spPr bwMode="auto">
          <a:xfrm>
            <a:off x="1188793" y="2060848"/>
            <a:ext cx="1768594" cy="42748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국방부</a:t>
            </a:r>
            <a:endParaRPr kumimoji="0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1188793" y="4935832"/>
            <a:ext cx="1747882" cy="42748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1197774" y="3209920"/>
            <a:ext cx="1751950" cy="42748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각군본부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1" name="Rectangle 78"/>
          <p:cNvSpPr>
            <a:spLocks noChangeArrowheads="1"/>
          </p:cNvSpPr>
          <p:nvPr/>
        </p:nvSpPr>
        <p:spPr bwMode="auto">
          <a:xfrm>
            <a:off x="3419872" y="3205356"/>
            <a:ext cx="1751950" cy="427484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국군재정관리단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6228184" y="3205356"/>
            <a:ext cx="1152128" cy="4274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업  체</a:t>
            </a:r>
            <a:endParaRPr lang="ko-KR" altLang="en-US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7" name="꺾인 연결선 26"/>
          <p:cNvCxnSpPr>
            <a:stCxn id="7" idx="1"/>
            <a:endCxn id="8" idx="1"/>
          </p:cNvCxnSpPr>
          <p:nvPr/>
        </p:nvCxnSpPr>
        <p:spPr>
          <a:xfrm rot="10800000" flipV="1">
            <a:off x="1188793" y="2274590"/>
            <a:ext cx="12700" cy="2874984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7" idx="2"/>
            <a:endCxn id="10" idx="0"/>
          </p:cNvCxnSpPr>
          <p:nvPr/>
        </p:nvCxnSpPr>
        <p:spPr>
          <a:xfrm rot="16200000" flipH="1">
            <a:off x="1712625" y="2848796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직선 화살표 연결선 2066"/>
          <p:cNvCxnSpPr/>
          <p:nvPr/>
        </p:nvCxnSpPr>
        <p:spPr>
          <a:xfrm flipV="1">
            <a:off x="2627784" y="3637404"/>
            <a:ext cx="1080120" cy="12978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flipV="1">
            <a:off x="2825904" y="3637404"/>
            <a:ext cx="1080120" cy="129037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11" idx="3"/>
            <a:endCxn id="3" idx="1"/>
          </p:cNvCxnSpPr>
          <p:nvPr/>
        </p:nvCxnSpPr>
        <p:spPr>
          <a:xfrm>
            <a:off x="5171822" y="3419098"/>
            <a:ext cx="10563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493599" y="536406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대금지급요청</a:t>
            </a:r>
            <a:endParaRPr lang="ko-KR" alt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4185224" y="4822991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지출심사 및 대금지급</a:t>
            </a:r>
            <a:endParaRPr lang="ko-KR" altLang="en-US" sz="1200" dirty="0"/>
          </a:p>
        </p:txBody>
      </p:sp>
      <p:sp>
        <p:nvSpPr>
          <p:cNvPr id="91" name="TextBox 90"/>
          <p:cNvSpPr txBox="1"/>
          <p:nvPr/>
        </p:nvSpPr>
        <p:spPr>
          <a:xfrm rot="18649183">
            <a:off x="2065285" y="4185261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계약의뢰</a:t>
            </a:r>
            <a:endParaRPr lang="ko-KR" alt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1179269" y="271062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예산배정</a:t>
            </a:r>
            <a:endParaRPr lang="ko-KR" altLang="en-US" sz="1200" dirty="0"/>
          </a:p>
        </p:txBody>
      </p:sp>
      <p:sp>
        <p:nvSpPr>
          <p:cNvPr id="93" name="TextBox 92"/>
          <p:cNvSpPr txBox="1"/>
          <p:nvPr/>
        </p:nvSpPr>
        <p:spPr>
          <a:xfrm rot="5400000">
            <a:off x="318011" y="3635614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 smtClean="0"/>
              <a:t>예산재배정</a:t>
            </a:r>
            <a:endParaRPr lang="ko-KR" alt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5292080" y="34215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계약체결</a:t>
            </a:r>
            <a:endParaRPr lang="ko-KR" altLang="en-US" sz="1200" dirty="0"/>
          </a:p>
        </p:txBody>
      </p:sp>
      <p:sp>
        <p:nvSpPr>
          <p:cNvPr id="96" name="TextBox 95"/>
          <p:cNvSpPr txBox="1"/>
          <p:nvPr/>
        </p:nvSpPr>
        <p:spPr>
          <a:xfrm rot="18616751">
            <a:off x="2623322" y="4197207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계약결과 통보</a:t>
            </a:r>
            <a:endParaRPr lang="ko-KR" alt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2201293" y="2701300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 smtClean="0"/>
              <a:t>예산감배정</a:t>
            </a:r>
            <a:endParaRPr lang="ko-KR" altLang="en-US" sz="1200" dirty="0"/>
          </a:p>
        </p:txBody>
      </p:sp>
      <p:cxnSp>
        <p:nvCxnSpPr>
          <p:cNvPr id="50" name="꺾인 연결선 49"/>
          <p:cNvCxnSpPr/>
          <p:nvPr/>
        </p:nvCxnSpPr>
        <p:spPr>
          <a:xfrm rot="16200000" flipH="1">
            <a:off x="1865025" y="2845741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모서리가 둥근 직사각형 51"/>
          <p:cNvSpPr/>
          <p:nvPr/>
        </p:nvSpPr>
        <p:spPr>
          <a:xfrm>
            <a:off x="1043608" y="4811835"/>
            <a:ext cx="2049677" cy="677298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꺾인 연결선 28"/>
          <p:cNvCxnSpPr/>
          <p:nvPr/>
        </p:nvCxnSpPr>
        <p:spPr>
          <a:xfrm rot="10800000" flipV="1">
            <a:off x="2915816" y="3637404"/>
            <a:ext cx="4104456" cy="1656186"/>
          </a:xfrm>
          <a:prstGeom prst="bentConnector3">
            <a:avLst>
              <a:gd name="adj1" fmla="val 164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꺾인 연결선 64"/>
          <p:cNvCxnSpPr/>
          <p:nvPr/>
        </p:nvCxnSpPr>
        <p:spPr>
          <a:xfrm rot="5400000">
            <a:off x="4091236" y="2461985"/>
            <a:ext cx="1516734" cy="3867573"/>
          </a:xfrm>
          <a:prstGeom prst="bentConnector2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>
            <a:stCxn id="96" idx="1"/>
          </p:cNvCxnSpPr>
          <p:nvPr/>
        </p:nvCxnSpPr>
        <p:spPr>
          <a:xfrm flipV="1">
            <a:off x="2935960" y="3632840"/>
            <a:ext cx="3588789" cy="13776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20345445">
            <a:off x="3771098" y="4061991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시공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용역관리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9859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부대계약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업무수행절차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(10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억 미만 시설공사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,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고시금액 이하 용역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)</a:t>
            </a:r>
          </a:p>
          <a:p>
            <a:pPr marL="252412" lvl="1" fontAlgn="base" latinLnBrk="0">
              <a:lnSpc>
                <a:spcPct val="180000"/>
              </a:lnSpc>
              <a:spcBef>
                <a:spcPct val="10000"/>
              </a:spcBef>
            </a:pPr>
            <a:endParaRPr lang="en-US" altLang="ko-KR" dirty="0" smtClean="0"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78"/>
          <p:cNvSpPr>
            <a:spLocks noChangeArrowheads="1"/>
          </p:cNvSpPr>
          <p:nvPr/>
        </p:nvSpPr>
        <p:spPr bwMode="auto">
          <a:xfrm>
            <a:off x="1188793" y="2079501"/>
            <a:ext cx="1768594" cy="42748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국방부</a:t>
            </a:r>
            <a:endParaRPr kumimoji="0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6309077" y="2079024"/>
            <a:ext cx="1747882" cy="42748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1197774" y="3228573"/>
            <a:ext cx="1751950" cy="42748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각군본부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6228184" y="3224009"/>
            <a:ext cx="1152128" cy="4274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업  체</a:t>
            </a:r>
            <a:endParaRPr lang="ko-KR" altLang="en-US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6293202" y="4953861"/>
            <a:ext cx="1879198" cy="553925"/>
            <a:chOff x="5160764" y="4856460"/>
            <a:chExt cx="1879198" cy="553925"/>
          </a:xfrm>
        </p:grpSpPr>
        <p:sp>
          <p:nvSpPr>
            <p:cNvPr id="9" name="Rectangle 79"/>
            <p:cNvSpPr>
              <a:spLocks noChangeArrowheads="1"/>
            </p:cNvSpPr>
            <p:nvPr/>
          </p:nvSpPr>
          <p:spPr bwMode="auto">
            <a:xfrm>
              <a:off x="5288012" y="50131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79"/>
            <p:cNvSpPr>
              <a:spLocks noChangeArrowheads="1"/>
            </p:cNvSpPr>
            <p:nvPr/>
          </p:nvSpPr>
          <p:spPr bwMode="auto">
            <a:xfrm>
              <a:off x="5245472" y="4962376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79"/>
            <p:cNvSpPr>
              <a:spLocks noChangeArrowheads="1"/>
            </p:cNvSpPr>
            <p:nvPr/>
          </p:nvSpPr>
          <p:spPr bwMode="auto">
            <a:xfrm>
              <a:off x="5211564" y="49072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79"/>
            <p:cNvSpPr>
              <a:spLocks noChangeArrowheads="1"/>
            </p:cNvSpPr>
            <p:nvPr/>
          </p:nvSpPr>
          <p:spPr bwMode="auto">
            <a:xfrm>
              <a:off x="5160764" y="4856460"/>
              <a:ext cx="1751950" cy="397209"/>
            </a:xfrm>
            <a:prstGeom prst="rect">
              <a:avLst/>
            </a:prstGeom>
            <a:solidFill>
              <a:srgbClr val="A5C4E1"/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98070" y="4953862"/>
            <a:ext cx="1879198" cy="553925"/>
            <a:chOff x="2944339" y="5562785"/>
            <a:chExt cx="1879198" cy="553925"/>
          </a:xfrm>
        </p:grpSpPr>
        <p:sp>
          <p:nvSpPr>
            <p:cNvPr id="16" name="Rectangle 79"/>
            <p:cNvSpPr>
              <a:spLocks noChangeArrowheads="1"/>
            </p:cNvSpPr>
            <p:nvPr/>
          </p:nvSpPr>
          <p:spPr bwMode="auto">
            <a:xfrm>
              <a:off x="3071587" y="5719501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ectangle 79"/>
            <p:cNvSpPr>
              <a:spLocks noChangeArrowheads="1"/>
            </p:cNvSpPr>
            <p:nvPr/>
          </p:nvSpPr>
          <p:spPr bwMode="auto">
            <a:xfrm>
              <a:off x="3029047" y="5668701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tangle 79"/>
            <p:cNvSpPr>
              <a:spLocks noChangeArrowheads="1"/>
            </p:cNvSpPr>
            <p:nvPr/>
          </p:nvSpPr>
          <p:spPr bwMode="auto">
            <a:xfrm>
              <a:off x="2995139" y="5613585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지역 </a:t>
              </a:r>
              <a:r>
                <a:rPr kumimoji="0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시설단</a:t>
              </a:r>
              <a:endPara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ectangle 79"/>
            <p:cNvSpPr>
              <a:spLocks noChangeArrowheads="1"/>
            </p:cNvSpPr>
            <p:nvPr/>
          </p:nvSpPr>
          <p:spPr bwMode="auto">
            <a:xfrm>
              <a:off x="2944339" y="5562785"/>
              <a:ext cx="1751950" cy="39720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algn="ctr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53996" tIns="46796" rIns="53996" bIns="46034" anchor="ctr"/>
            <a:lstStyle/>
            <a:p>
              <a:pPr marL="0" marR="0" lvl="0" indent="0" algn="ctr" defTabSz="762000" eaLnBrk="0" fontAlgn="auto" latinLnBrk="0" hangingPunct="0">
                <a:lnSpc>
                  <a:spcPct val="120000"/>
                </a:lnSpc>
                <a:spcBef>
                  <a:spcPct val="3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각급</a:t>
              </a:r>
              <a:r>
                <a:rPr kumimoji="0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</a:t>
              </a: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사용</a:t>
              </a:r>
              <a:r>
                <a:rPr kumimoji="0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  <a:r>
                <a:rPr kumimoji="0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부대</a:t>
              </a:r>
            </a:p>
          </p:txBody>
        </p:sp>
      </p:grpSp>
      <p:cxnSp>
        <p:nvCxnSpPr>
          <p:cNvPr id="27" name="꺾인 연결선 26"/>
          <p:cNvCxnSpPr>
            <a:stCxn id="7" idx="3"/>
            <a:endCxn id="8" idx="1"/>
          </p:cNvCxnSpPr>
          <p:nvPr/>
        </p:nvCxnSpPr>
        <p:spPr>
          <a:xfrm flipV="1">
            <a:off x="2957387" y="2292766"/>
            <a:ext cx="3351690" cy="47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7" idx="2"/>
            <a:endCxn id="10" idx="0"/>
          </p:cNvCxnSpPr>
          <p:nvPr/>
        </p:nvCxnSpPr>
        <p:spPr>
          <a:xfrm rot="16200000" flipH="1">
            <a:off x="1712625" y="2867449"/>
            <a:ext cx="721588" cy="6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10" idx="2"/>
            <a:endCxn id="19" idx="0"/>
          </p:cNvCxnSpPr>
          <p:nvPr/>
        </p:nvCxnSpPr>
        <p:spPr>
          <a:xfrm rot="16200000" flipH="1">
            <a:off x="1424995" y="4304811"/>
            <a:ext cx="1297805" cy="29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/>
          <p:nvPr/>
        </p:nvCxnSpPr>
        <p:spPr>
          <a:xfrm rot="10800000">
            <a:off x="3093286" y="5312241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직선 화살표 연결선 2068"/>
          <p:cNvCxnSpPr/>
          <p:nvPr/>
        </p:nvCxnSpPr>
        <p:spPr>
          <a:xfrm>
            <a:off x="7740352" y="2506985"/>
            <a:ext cx="0" cy="2446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>
            <a:endCxn id="89" idx="3"/>
          </p:cNvCxnSpPr>
          <p:nvPr/>
        </p:nvCxnSpPr>
        <p:spPr>
          <a:xfrm flipV="1">
            <a:off x="3017956" y="3678359"/>
            <a:ext cx="3492745" cy="13112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6847692" y="3656057"/>
            <a:ext cx="13841" cy="12978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flipV="1">
            <a:off x="6683547" y="3656057"/>
            <a:ext cx="0" cy="1294562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/>
          <p:nvPr/>
        </p:nvCxnSpPr>
        <p:spPr>
          <a:xfrm rot="10800000">
            <a:off x="3115588" y="5168225"/>
            <a:ext cx="316136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꺾인 연결선 2078"/>
          <p:cNvCxnSpPr>
            <a:stCxn id="9" idx="2"/>
            <a:endCxn id="16" idx="2"/>
          </p:cNvCxnSpPr>
          <p:nvPr/>
        </p:nvCxnSpPr>
        <p:spPr>
          <a:xfrm rot="5400000">
            <a:off x="4748859" y="2960220"/>
            <a:ext cx="1" cy="5095132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endCxn id="3" idx="1"/>
          </p:cNvCxnSpPr>
          <p:nvPr/>
        </p:nvCxnSpPr>
        <p:spPr>
          <a:xfrm flipV="1">
            <a:off x="2483768" y="3437751"/>
            <a:ext cx="3744416" cy="14647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39952" y="193296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집행계획승인</a:t>
            </a:r>
            <a:endParaRPr lang="ko-KR" alt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7668344" y="301901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집행지시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감독위임</a:t>
            </a:r>
            <a:endParaRPr lang="ko-KR" alt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4283968" y="531848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계약요청</a:t>
            </a:r>
            <a:endParaRPr lang="ko-KR" alt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4269103" y="490249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계약결과 통보</a:t>
            </a:r>
            <a:endParaRPr lang="ko-KR" alt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4240750" y="581629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대금지불 요청</a:t>
            </a:r>
            <a:endParaRPr lang="ko-KR" altLang="en-US" sz="1200" dirty="0"/>
          </a:p>
        </p:txBody>
      </p:sp>
      <p:sp>
        <p:nvSpPr>
          <p:cNvPr id="88" name="TextBox 87"/>
          <p:cNvSpPr txBox="1"/>
          <p:nvPr/>
        </p:nvSpPr>
        <p:spPr>
          <a:xfrm rot="16200000">
            <a:off x="6438692" y="411522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대금지급의뢰</a:t>
            </a:r>
            <a:endParaRPr lang="ko-KR" altLang="en-US" sz="12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5876667" y="4173893"/>
            <a:ext cx="1268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시공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용역관리</a:t>
            </a:r>
            <a:endParaRPr lang="ko-KR" altLang="en-US" sz="1200" dirty="0"/>
          </a:p>
        </p:txBody>
      </p:sp>
      <p:sp>
        <p:nvSpPr>
          <p:cNvPr id="90" name="TextBox 89"/>
          <p:cNvSpPr txBox="1"/>
          <p:nvPr/>
        </p:nvSpPr>
        <p:spPr>
          <a:xfrm rot="20354360">
            <a:off x="3681068" y="4126885"/>
            <a:ext cx="17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지출심사 및 대금지급</a:t>
            </a:r>
            <a:endParaRPr lang="ko-KR" alt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1179269" y="272927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예산배정</a:t>
            </a:r>
            <a:endParaRPr lang="ko-KR" alt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1043608" y="408810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/>
              <a:t>예산재배정</a:t>
            </a:r>
            <a:endParaRPr lang="ko-KR" altLang="en-US" sz="1200" dirty="0"/>
          </a:p>
        </p:txBody>
      </p:sp>
      <p:sp>
        <p:nvSpPr>
          <p:cNvPr id="95" name="TextBox 94"/>
          <p:cNvSpPr txBox="1"/>
          <p:nvPr/>
        </p:nvSpPr>
        <p:spPr>
          <a:xfrm rot="20313891">
            <a:off x="3895716" y="386778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계약체결</a:t>
            </a:r>
            <a:endParaRPr lang="ko-KR" altLang="en-US" sz="1200" dirty="0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1043608" y="4830488"/>
            <a:ext cx="2232248" cy="764998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67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국방시설본부 소개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군 시설사업 집행체계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2012</a:t>
            </a:r>
            <a:r>
              <a:rPr lang="ko-KR" altLang="en-US" sz="2400" b="1" dirty="0">
                <a:latin typeface="+mj-lt"/>
              </a:rPr>
              <a:t>년 군 시설사업 발주계획</a:t>
            </a:r>
            <a:endParaRPr lang="en-US" altLang="ko-KR" sz="2400" b="1" dirty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건설사업관리용역 발주계획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맺음말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57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시설공사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총괄현황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endParaRPr lang="en-US" altLang="ko-KR" sz="20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300" b="1" dirty="0" smtClean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지역별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현황</a:t>
            </a: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                                                   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단위 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: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건수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/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금액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(</a:t>
            </a:r>
            <a:r>
              <a:rPr lang="ko-KR" altLang="en-US" sz="1400" b="1" dirty="0" err="1" smtClean="0">
                <a:solidFill>
                  <a:prstClr val="black"/>
                </a:solidFill>
              </a:rPr>
              <a:t>억원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)</a:t>
            </a:r>
            <a:endParaRPr lang="en-US" altLang="ko-KR" sz="1200" dirty="0">
              <a:solidFill>
                <a:prstClr val="black"/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586963"/>
              </p:ext>
            </p:extLst>
          </p:nvPr>
        </p:nvGraphicFramePr>
        <p:xfrm>
          <a:off x="539552" y="1772817"/>
          <a:ext cx="8208913" cy="1008734"/>
        </p:xfrm>
        <a:graphic>
          <a:graphicData uri="http://schemas.openxmlformats.org/drawingml/2006/table">
            <a:tbl>
              <a:tblPr/>
              <a:tblGrid>
                <a:gridCol w="1296144"/>
                <a:gridCol w="1514365"/>
                <a:gridCol w="1349601"/>
                <a:gridCol w="1349601"/>
                <a:gridCol w="1349601"/>
                <a:gridCol w="1349601"/>
              </a:tblGrid>
              <a:tr h="23670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재정사업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이전사업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91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소계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경상사업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방위력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건수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44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금액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억원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892941"/>
              </p:ext>
            </p:extLst>
          </p:nvPr>
        </p:nvGraphicFramePr>
        <p:xfrm>
          <a:off x="539552" y="3501008"/>
          <a:ext cx="8208913" cy="2744428"/>
        </p:xfrm>
        <a:graphic>
          <a:graphicData uri="http://schemas.openxmlformats.org/drawingml/2006/table">
            <a:tbl>
              <a:tblPr/>
              <a:tblGrid>
                <a:gridCol w="1296144"/>
                <a:gridCol w="1514365"/>
                <a:gridCol w="1349601"/>
                <a:gridCol w="1349601"/>
                <a:gridCol w="1349601"/>
                <a:gridCol w="1349601"/>
              </a:tblGrid>
              <a:tr h="23326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재정사업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이전사업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32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소계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경상사업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방위력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12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2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시설본부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경기북부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경기남부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강  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충  청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경  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556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  라</a:t>
                      </a: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465294" y="6189229"/>
            <a:ext cx="381867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시설공사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solidFill>
                  <a:prstClr val="black"/>
                </a:solidFill>
              </a:rPr>
              <a:t> 200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억 이상</a:t>
            </a: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공사현황</a:t>
            </a:r>
            <a:endParaRPr lang="en-US" altLang="ko-KR" sz="2000" b="1" dirty="0" smtClean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668621"/>
              </p:ext>
            </p:extLst>
          </p:nvPr>
        </p:nvGraphicFramePr>
        <p:xfrm>
          <a:off x="457200" y="1717677"/>
          <a:ext cx="8363272" cy="4303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8616"/>
                <a:gridCol w="576064"/>
                <a:gridCol w="1043224"/>
                <a:gridCol w="145267"/>
                <a:gridCol w="2267893"/>
                <a:gridCol w="648072"/>
                <a:gridCol w="1224136"/>
              </a:tblGrid>
              <a:tr h="43036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사업명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軍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금액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억원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 err="1" smtClean="0">
                          <a:effectLst/>
                          <a:latin typeface="돋움"/>
                        </a:rPr>
                        <a:t>사업명</a:t>
                      </a:r>
                      <a:endParaRPr lang="ko-KR" altLang="en-US" sz="1400" b="1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 smtClean="0">
                          <a:effectLst/>
                          <a:latin typeface="돋움"/>
                        </a:rPr>
                        <a:t>軍</a:t>
                      </a:r>
                      <a:endParaRPr lang="ko-KR" altLang="en-US" sz="1400" b="1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i="0" u="none" strike="noStrike" dirty="0" smtClean="0">
                          <a:effectLst/>
                          <a:latin typeface="돋움"/>
                        </a:rPr>
                        <a:t>금액</a:t>
                      </a:r>
                      <a:r>
                        <a:rPr lang="en-US" altLang="ko-KR" sz="1400" b="1" i="0" u="none" strike="noStrike" dirty="0" smtClean="0"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1400" b="1" i="0" u="none" strike="noStrike" dirty="0" err="1" smtClean="0">
                          <a:effectLst/>
                          <a:latin typeface="돋움"/>
                        </a:rPr>
                        <a:t>억원</a:t>
                      </a:r>
                      <a:r>
                        <a:rPr lang="en-US" altLang="ko-KR" sz="1400" b="1" i="0" u="none" strike="noStrike" dirty="0" smtClean="0">
                          <a:effectLst/>
                          <a:latin typeface="돋움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3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323528" y="5949280"/>
            <a:ext cx="381867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2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prstClr val="white"/>
                </a:solidFill>
              </a:rPr>
              <a:t>시설공사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solidFill>
                  <a:prstClr val="black"/>
                </a:solidFill>
              </a:rPr>
              <a:t> 200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억 이상</a:t>
            </a:r>
            <a:r>
              <a:rPr lang="en-US" altLang="ko-KR" sz="2000" b="1" dirty="0">
                <a:solidFill>
                  <a:prstClr val="black"/>
                </a:solidFill>
              </a:rPr>
              <a:t>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공사현황(방위력 개선사업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)</a:t>
            </a:r>
            <a:endParaRPr lang="en-US" altLang="ko-KR" sz="2000" b="1" dirty="0" smtClean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567812"/>
              </p:ext>
            </p:extLst>
          </p:nvPr>
        </p:nvGraphicFramePr>
        <p:xfrm>
          <a:off x="457200" y="1789678"/>
          <a:ext cx="8219256" cy="4231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4800"/>
                <a:gridCol w="2304256"/>
                <a:gridCol w="1800200"/>
              </a:tblGrid>
              <a:tr h="42316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사업명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軍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금액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억원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161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effectLst/>
                        <a:latin typeface="돋움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323528" y="5949280"/>
            <a:ext cx="381867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2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국방시설본부 소개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군 시설사업 집행체계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2012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년 군 시설사업 발주계획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</a:t>
            </a:r>
            <a:r>
              <a:rPr lang="ko-KR" altLang="en-US" sz="2400" b="1" dirty="0">
                <a:latin typeface="+mj-lt"/>
              </a:rPr>
              <a:t>건설사업관리용역 발주계획</a:t>
            </a:r>
            <a:endParaRPr lang="en-US" altLang="ko-KR" sz="2400" b="1" dirty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맺음말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087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73200" y="2320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prstClr val="white"/>
                </a:solidFill>
              </a:rPr>
              <a:t>CM</a:t>
            </a:r>
            <a:r>
              <a:rPr lang="ko-KR" altLang="en-US" sz="3200" b="1" dirty="0" smtClean="0">
                <a:solidFill>
                  <a:prstClr val="white"/>
                </a:solidFill>
              </a:rPr>
              <a:t>용역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algn="ctr" fontAlgn="base">
              <a:lnSpc>
                <a:spcPct val="150000"/>
              </a:lnSpc>
            </a:pPr>
            <a:endParaRPr lang="en-US" altLang="ko-KR" sz="1600" b="1" dirty="0" smtClean="0">
              <a:solidFill>
                <a:prstClr val="black"/>
              </a:solidFill>
              <a:latin typeface="궁서" pitchFamily="18" charset="-127"/>
              <a:ea typeface="궁서" pitchFamily="18" charset="-127"/>
            </a:endParaRPr>
          </a:p>
          <a:p>
            <a:pPr lvl="0" algn="ctr" fontAlgn="base">
              <a:lnSpc>
                <a:spcPct val="150000"/>
              </a:lnSpc>
            </a:pPr>
            <a:endParaRPr lang="en-US" altLang="ko-KR" sz="1600" b="1" dirty="0">
              <a:solidFill>
                <a:prstClr val="black"/>
              </a:solidFill>
              <a:latin typeface="궁서" pitchFamily="18" charset="-127"/>
              <a:ea typeface="궁서" pitchFamily="18" charset="-127"/>
            </a:endParaRPr>
          </a:p>
          <a:p>
            <a:pPr lvl="0" algn="ctr" fontAlgn="base">
              <a:lnSpc>
                <a:spcPct val="150000"/>
              </a:lnSpc>
            </a:pPr>
            <a:endParaRPr lang="en-US" altLang="ko-KR" sz="1600" b="1" dirty="0" smtClean="0">
              <a:solidFill>
                <a:prstClr val="black"/>
              </a:solidFill>
              <a:latin typeface="궁서" pitchFamily="18" charset="-127"/>
              <a:ea typeface="궁서" pitchFamily="18" charset="-127"/>
            </a:endParaRPr>
          </a:p>
          <a:p>
            <a:pPr lvl="0" algn="ctr" fontAlgn="base">
              <a:lnSpc>
                <a:spcPct val="150000"/>
              </a:lnSpc>
            </a:pPr>
            <a:r>
              <a:rPr lang="ko-KR" altLang="en-US" sz="4000" b="1" dirty="0" smtClean="0">
                <a:solidFill>
                  <a:prstClr val="black"/>
                </a:solidFill>
                <a:latin typeface="궁서" pitchFamily="18" charset="-127"/>
                <a:ea typeface="궁서" pitchFamily="18" charset="-127"/>
              </a:rPr>
              <a:t>“전문인력 </a:t>
            </a:r>
            <a:r>
              <a:rPr lang="ko-KR" altLang="en-US" sz="4000" b="1" dirty="0" err="1" smtClean="0">
                <a:solidFill>
                  <a:prstClr val="black"/>
                </a:solidFill>
                <a:latin typeface="궁서" pitchFamily="18" charset="-127"/>
                <a:ea typeface="궁서" pitchFamily="18" charset="-127"/>
              </a:rPr>
              <a:t>아웃소싱</a:t>
            </a:r>
            <a:r>
              <a:rPr lang="ko-KR" altLang="en-US" sz="4000" b="1" dirty="0" smtClean="0">
                <a:solidFill>
                  <a:prstClr val="black"/>
                </a:solidFill>
                <a:latin typeface="궁서" pitchFamily="18" charset="-127"/>
                <a:ea typeface="궁서" pitchFamily="18" charset="-127"/>
              </a:rPr>
              <a:t>”</a:t>
            </a:r>
            <a:endParaRPr lang="en-US" altLang="ko-KR" dirty="0" smtClean="0"/>
          </a:p>
          <a:p>
            <a:pPr marL="252412" lvl="1" algn="ctr" fontAlgn="base" latinLnBrk="0">
              <a:lnSpc>
                <a:spcPct val="170000"/>
              </a:lnSpc>
              <a:spcBef>
                <a:spcPct val="10000"/>
              </a:spcBef>
            </a:pPr>
            <a:endParaRPr lang="en-US" altLang="ko-KR" sz="1600" b="1" dirty="0" smtClean="0">
              <a:solidFill>
                <a:srgbClr val="0070C0"/>
              </a:solidFill>
              <a:latin typeface="+mj-lt"/>
            </a:endParaRPr>
          </a:p>
          <a:p>
            <a:pPr marL="252412" lvl="1" algn="ctr" fontAlgn="base" latinLnBrk="0">
              <a:lnSpc>
                <a:spcPct val="170000"/>
              </a:lnSpc>
              <a:spcBef>
                <a:spcPct val="10000"/>
              </a:spcBef>
            </a:pP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『</a:t>
            </a:r>
            <a:r>
              <a:rPr lang="ko-KR" altLang="en-US" sz="1600" b="1" dirty="0" err="1">
                <a:solidFill>
                  <a:srgbClr val="0070C0"/>
                </a:solidFill>
                <a:latin typeface="+mj-lt"/>
              </a:rPr>
              <a:t>전투형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 군대육성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』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및 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『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국방경영 효율화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』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의 일환으로 창설된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국방시설본부는         업무량 대비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편성요구인원의 약 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60%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정도의 인원이 편성됨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. </a:t>
            </a: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                                 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이에 가용인력의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초과한 사업의 관리를 전문인력 </a:t>
            </a:r>
            <a:r>
              <a:rPr lang="ko-KR" altLang="en-US" sz="1600" b="1" dirty="0" err="1">
                <a:solidFill>
                  <a:srgbClr val="0070C0"/>
                </a:solidFill>
                <a:latin typeface="+mj-lt"/>
              </a:rPr>
              <a:t>아웃소싱으로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 해결</a:t>
            </a:r>
            <a:endParaRPr lang="en-US" altLang="ko-KR" sz="16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71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latin typeface="+mj-lt"/>
              </a:rPr>
              <a:t> </a:t>
            </a:r>
            <a:r>
              <a:rPr lang="ko-KR" altLang="en-US" sz="2400" b="1" dirty="0" smtClean="0">
                <a:latin typeface="+mj-lt"/>
              </a:rPr>
              <a:t>국방시설본부 소개</a:t>
            </a:r>
            <a:endParaRPr lang="en-US" altLang="ko-KR" sz="2400" b="1" dirty="0" smtClean="0"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군 시설사업 집행체계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 2012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년 군 시설사업 발주계획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건설사업관리용역 발주계획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맺음말</a:t>
            </a:r>
            <a:endParaRPr lang="en-US" altLang="ko-KR" sz="24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429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prstClr val="white"/>
                </a:solidFill>
              </a:rPr>
              <a:t>CM</a:t>
            </a:r>
            <a:r>
              <a:rPr lang="ko-KR" altLang="en-US" sz="3200" b="1" dirty="0" smtClean="0">
                <a:solidFill>
                  <a:prstClr val="white"/>
                </a:solidFill>
              </a:rPr>
              <a:t>용역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대상사업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아래 사업을 제외한 신영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대보수 사업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lvl="1" fontAlgn="base"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 </a:t>
            </a:r>
            <a:r>
              <a:rPr lang="en-US" altLang="ko-KR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: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책임감리 대상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방위력 개선사업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이전사업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특별회계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),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대보수 공사 중 단순교체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및 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400" spc="1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격오지</a:t>
            </a:r>
            <a:endParaRPr lang="en-US" altLang="ko-KR" sz="1400" spc="10" dirty="0" smtClean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lvl="1" fontAlgn="base">
              <a:lnSpc>
                <a:spcPct val="150000"/>
              </a:lnSpc>
            </a:pPr>
            <a:r>
              <a:rPr lang="en-US" altLang="ko-KR" sz="1400" spc="1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   (GOP, </a:t>
            </a:r>
            <a:r>
              <a:rPr lang="ko-KR" altLang="en-US" sz="1400" spc="1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격오지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등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),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작전시설</a:t>
            </a:r>
            <a:r>
              <a:rPr lang="en-US" altLang="ko-KR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spc="1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긴급사업 등</a:t>
            </a:r>
            <a:endParaRPr lang="en-US" altLang="ko-KR" sz="1400" spc="10" dirty="0" smtClean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조직운영</a:t>
            </a:r>
            <a:r>
              <a:rPr lang="ko-KR" altLang="en-US" dirty="0">
                <a:solidFill>
                  <a:prstClr val="black"/>
                </a:solidFill>
              </a:rPr>
              <a:t>의 </a:t>
            </a:r>
            <a:r>
              <a:rPr lang="ko-KR" altLang="en-US" dirty="0" smtClean="0">
                <a:solidFill>
                  <a:prstClr val="black"/>
                </a:solidFill>
              </a:rPr>
              <a:t>효율성 등을 고려 사업현장 최소화를 위한 지역별 사업묶음</a:t>
            </a:r>
            <a:endParaRPr lang="en-US" altLang="ko-KR" dirty="0">
              <a:solidFill>
                <a:prstClr val="black"/>
              </a:solidFill>
            </a:endParaRPr>
          </a:p>
          <a:p>
            <a:pPr lvl="1" fontAlgn="base">
              <a:lnSpc>
                <a:spcPct val="150000"/>
              </a:lnSpc>
            </a:pPr>
            <a:endParaRPr lang="en-US" altLang="ko-KR" sz="1600" dirty="0" smtClean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업무범위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err="1" smtClean="0">
                <a:solidFill>
                  <a:prstClr val="black"/>
                </a:solidFill>
              </a:rPr>
              <a:t>국토부고시</a:t>
            </a:r>
            <a:r>
              <a:rPr lang="ko-KR" altLang="en-US" dirty="0" smtClean="0">
                <a:solidFill>
                  <a:prstClr val="black"/>
                </a:solidFill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</a:rPr>
              <a:t>『</a:t>
            </a:r>
            <a:r>
              <a:rPr lang="ko-KR" altLang="en-US" dirty="0" smtClean="0">
                <a:solidFill>
                  <a:prstClr val="black"/>
                </a:solidFill>
              </a:rPr>
              <a:t>건설사업관리 업무지침</a:t>
            </a:r>
            <a:r>
              <a:rPr lang="en-US" altLang="ko-KR" dirty="0" smtClean="0">
                <a:solidFill>
                  <a:prstClr val="black"/>
                </a:solidFill>
              </a:rPr>
              <a:t>』</a:t>
            </a:r>
            <a:r>
              <a:rPr lang="ko-KR" altLang="en-US" dirty="0" smtClean="0">
                <a:solidFill>
                  <a:prstClr val="black"/>
                </a:solidFill>
              </a:rPr>
              <a:t>의 건설사업관리업무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marL="114300" lvl="1" fontAlgn="base">
              <a:lnSpc>
                <a:spcPct val="15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        </a:t>
            </a:r>
            <a:r>
              <a:rPr lang="en-US" altLang="ko-KR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- </a:t>
            </a:r>
            <a:r>
              <a:rPr lang="ko-KR" altLang="en-US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설계단계</a:t>
            </a:r>
            <a:r>
              <a:rPr lang="en-US" altLang="ko-KR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시공단계 및 인수인계단계의 업무를 수행</a:t>
            </a:r>
            <a:endParaRPr lang="en-US" altLang="ko-KR" sz="1400" dirty="0" smtClean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marL="114300" lvl="1" fontAlgn="base">
              <a:lnSpc>
                <a:spcPct val="150000"/>
              </a:lnSpc>
            </a:pPr>
            <a:r>
              <a:rPr lang="en-US" altLang="ko-KR" sz="140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sz="14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       - </a:t>
            </a:r>
            <a:r>
              <a:rPr lang="ko-KR" altLang="en-US" sz="1400" spc="-7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용역설계 및 시설공</a:t>
            </a:r>
            <a:r>
              <a:rPr lang="ko-KR" altLang="en-US" sz="1400" spc="-7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사 </a:t>
            </a:r>
            <a:r>
              <a:rPr lang="ko-KR" altLang="en-US" sz="1400" spc="-7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계약은 군 절차를 따르므로</a:t>
            </a:r>
            <a:r>
              <a:rPr lang="en-US" altLang="ko-KR" sz="1400" spc="-7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spc="-7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게약행정</a:t>
            </a:r>
            <a:r>
              <a:rPr lang="ko-KR" altLang="en-US" sz="1400" spc="-7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지원업무 수행</a:t>
            </a:r>
            <a:endParaRPr lang="en-US" altLang="ko-KR" sz="1400" spc="-70" dirty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관련법률</a:t>
            </a:r>
            <a:r>
              <a:rPr lang="ko-KR" altLang="en-US" dirty="0">
                <a:solidFill>
                  <a:prstClr val="black"/>
                </a:solidFill>
              </a:rPr>
              <a:t>에 </a:t>
            </a:r>
            <a:r>
              <a:rPr lang="ko-KR" altLang="en-US" dirty="0" smtClean="0">
                <a:solidFill>
                  <a:prstClr val="black"/>
                </a:solidFill>
              </a:rPr>
              <a:t>의한 각종 감리 및 제반 행정업무</a:t>
            </a:r>
            <a:endParaRPr lang="en-US" altLang="ko-K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prstClr val="white"/>
                </a:solidFill>
              </a:rPr>
              <a:t>CM</a:t>
            </a:r>
            <a:r>
              <a:rPr lang="ko-KR" altLang="en-US" sz="3200" b="1" dirty="0" smtClean="0">
                <a:solidFill>
                  <a:prstClr val="white"/>
                </a:solidFill>
              </a:rPr>
              <a:t>용역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계약 입찰방법</a:t>
            </a: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endParaRPr lang="en-US" altLang="ko-KR" sz="2000" b="1" dirty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endParaRPr lang="en-US" altLang="ko-KR" sz="2000" b="1" dirty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endParaRPr lang="en-US" altLang="ko-KR" sz="1100" dirty="0" smtClean="0">
              <a:solidFill>
                <a:prstClr val="black"/>
              </a:solidFill>
            </a:endParaRPr>
          </a:p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PQ 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심사적용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유사용역 </a:t>
            </a:r>
            <a:r>
              <a:rPr lang="ko-KR" altLang="en-US" dirty="0" err="1" smtClean="0">
                <a:solidFill>
                  <a:prstClr val="black"/>
                </a:solidFill>
              </a:rPr>
              <a:t>공종범위</a:t>
            </a:r>
            <a:r>
              <a:rPr lang="ko-KR" altLang="en-US" dirty="0" smtClean="0">
                <a:solidFill>
                  <a:prstClr val="black"/>
                </a:solidFill>
              </a:rPr>
              <a:t>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공동주택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업무시설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교정 및 군사시설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국방군사시설</a:t>
            </a:r>
            <a:endParaRPr lang="en-US" altLang="ko-KR" sz="1200" dirty="0" smtClean="0">
              <a:solidFill>
                <a:prstClr val="black"/>
              </a:solidFill>
              <a:latin typeface="HY울릉도M" pitchFamily="18" charset="-127"/>
              <a:ea typeface="HY울릉도M" pitchFamily="18" charset="-127"/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en-US" altLang="ko-KR" dirty="0" smtClean="0">
                <a:solidFill>
                  <a:prstClr val="black"/>
                </a:solidFill>
              </a:rPr>
              <a:t>PQ </a:t>
            </a:r>
            <a:r>
              <a:rPr lang="ko-KR" altLang="en-US" dirty="0" smtClean="0">
                <a:solidFill>
                  <a:prstClr val="black"/>
                </a:solidFill>
              </a:rPr>
              <a:t>평가대상자 </a:t>
            </a:r>
            <a:r>
              <a:rPr lang="en-US" altLang="ko-KR" dirty="0">
                <a:solidFill>
                  <a:prstClr val="black"/>
                </a:solidFill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사업관</a:t>
            </a:r>
            <a:r>
              <a:rPr lang="ko-KR" altLang="en-US" sz="120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리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책임자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1,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상주 </a:t>
            </a:r>
            <a:r>
              <a:rPr lang="ko-KR" altLang="en-US" sz="120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감리원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4,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기술지원</a:t>
            </a:r>
            <a:r>
              <a:rPr lang="en-US" altLang="ko-KR" sz="120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20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감리원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2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등 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7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명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err="1" smtClean="0">
                <a:solidFill>
                  <a:prstClr val="black"/>
                </a:solidFill>
              </a:rPr>
              <a:t>군공</a:t>
            </a:r>
            <a:r>
              <a:rPr lang="ko-KR" altLang="en-US" dirty="0" err="1">
                <a:solidFill>
                  <a:prstClr val="black"/>
                </a:solidFill>
              </a:rPr>
              <a:t>사</a:t>
            </a:r>
            <a:r>
              <a:rPr lang="ko-KR" altLang="en-US" dirty="0">
                <a:solidFill>
                  <a:prstClr val="black"/>
                </a:solidFill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</a:rPr>
              <a:t>수행경력 인정</a:t>
            </a:r>
            <a:r>
              <a:rPr lang="en-US" altLang="ko-KR" dirty="0">
                <a:solidFill>
                  <a:prstClr val="black"/>
                </a:solidFill>
              </a:rPr>
              <a:t> :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책임기술자 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1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인과 </a:t>
            </a:r>
            <a:r>
              <a:rPr lang="ko-KR" altLang="en-US" sz="1200" dirty="0" err="1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기술지원감리원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2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인을 대상으로 실시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작업계획 및 기법</a:t>
            </a:r>
            <a:r>
              <a:rPr lang="en-US" altLang="ko-KR" dirty="0">
                <a:solidFill>
                  <a:prstClr val="black"/>
                </a:solidFill>
              </a:rPr>
              <a:t> :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과업수행계획서 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제출자료 상대평가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),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사업책임기술자 발표 및 면접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(PT </a:t>
            </a:r>
            <a:r>
              <a:rPr lang="ko-KR" altLang="en-US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및 질의응답</a:t>
            </a:r>
            <a:r>
              <a:rPr lang="en-US" altLang="ko-KR" sz="12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endParaRPr lang="en-US" altLang="ko-KR" dirty="0">
              <a:solidFill>
                <a:prstClr val="black"/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034283"/>
              </p:ext>
            </p:extLst>
          </p:nvPr>
        </p:nvGraphicFramePr>
        <p:xfrm>
          <a:off x="539552" y="1875037"/>
          <a:ext cx="8064894" cy="1517324"/>
        </p:xfrm>
        <a:graphic>
          <a:graphicData uri="http://schemas.openxmlformats.org/drawingml/2006/table">
            <a:tbl>
              <a:tblPr/>
              <a:tblGrid>
                <a:gridCol w="1080120"/>
                <a:gridCol w="776086"/>
                <a:gridCol w="776086"/>
                <a:gridCol w="776086"/>
                <a:gridCol w="776086"/>
                <a:gridCol w="776086"/>
                <a:gridCol w="776086"/>
                <a:gridCol w="776086"/>
                <a:gridCol w="776086"/>
                <a:gridCol w="776086"/>
              </a:tblGrid>
              <a:tr h="239747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구 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계약방법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PQ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심사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입찰방법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낙찰자결정방법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747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일반</a:t>
                      </a:r>
                      <a:endParaRPr lang="en-US" altLang="ko-KR" sz="1600" b="0" kern="0" spc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경쟁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제한경쟁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수의</a:t>
                      </a:r>
                      <a:endParaRPr lang="en-US" altLang="ko-KR" sz="1600" b="0" kern="0" spc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계약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총액</a:t>
                      </a:r>
                      <a:endParaRPr lang="en-US" altLang="ko-KR" sz="1600" b="0" kern="0" spc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입찰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내역</a:t>
                      </a:r>
                      <a:endParaRPr lang="en-US" altLang="ko-KR" sz="1600" b="0" kern="0" spc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입찰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적격</a:t>
                      </a:r>
                      <a:endParaRPr lang="en-US" altLang="ko-KR" sz="1600" b="0" kern="0" spc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심사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600" b="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최저가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835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실적제한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지역제한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5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5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용역</a:t>
                      </a: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5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</a:t>
                      </a: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5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ko-KR" altLang="en-US" sz="15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5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ko-KR" altLang="en-US" sz="15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5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ko-KR" altLang="en-US" sz="1500" kern="0" spc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5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3345" marR="43345" marT="11984" marB="1198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23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prstClr val="white"/>
                </a:solidFill>
              </a:rPr>
              <a:t>CM</a:t>
            </a:r>
            <a:r>
              <a:rPr lang="ko-KR" altLang="en-US" sz="3200" b="1" dirty="0" smtClean="0">
                <a:solidFill>
                  <a:prstClr val="white"/>
                </a:solidFill>
              </a:rPr>
              <a:t>용역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124744"/>
            <a:ext cx="864000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입찰참가 자격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spc="-150" dirty="0" err="1" smtClean="0">
                <a:solidFill>
                  <a:prstClr val="black"/>
                </a:solidFill>
              </a:rPr>
              <a:t>건기법에</a:t>
            </a:r>
            <a:r>
              <a:rPr lang="ko-KR" altLang="en-US" spc="-150" dirty="0" smtClean="0">
                <a:solidFill>
                  <a:prstClr val="black"/>
                </a:solidFill>
              </a:rPr>
              <a:t> 의한 종합감리전문회사 또는 건축</a:t>
            </a:r>
            <a:r>
              <a:rPr lang="en-US" altLang="ko-KR" spc="-150" dirty="0" smtClean="0">
                <a:solidFill>
                  <a:prstClr val="black"/>
                </a:solidFill>
              </a:rPr>
              <a:t>/</a:t>
            </a:r>
            <a:r>
              <a:rPr lang="ko-KR" altLang="en-US" spc="-150" dirty="0" smtClean="0">
                <a:solidFill>
                  <a:prstClr val="black"/>
                </a:solidFill>
              </a:rPr>
              <a:t>토목</a:t>
            </a:r>
            <a:r>
              <a:rPr lang="en-US" altLang="ko-KR" spc="-150" dirty="0" smtClean="0">
                <a:solidFill>
                  <a:prstClr val="black"/>
                </a:solidFill>
              </a:rPr>
              <a:t>/</a:t>
            </a:r>
            <a:r>
              <a:rPr lang="ko-KR" altLang="en-US" spc="-150" dirty="0" smtClean="0">
                <a:solidFill>
                  <a:prstClr val="black"/>
                </a:solidFill>
              </a:rPr>
              <a:t>설비감리 전문회사</a:t>
            </a:r>
            <a:r>
              <a:rPr lang="en-US" altLang="ko-KR" spc="-150" dirty="0" smtClean="0">
                <a:solidFill>
                  <a:prstClr val="black"/>
                </a:solidFill>
              </a:rPr>
              <a:t>(</a:t>
            </a:r>
            <a:r>
              <a:rPr lang="ko-KR" altLang="en-US" spc="-150" dirty="0" smtClean="0">
                <a:solidFill>
                  <a:prstClr val="black"/>
                </a:solidFill>
              </a:rPr>
              <a:t>모두 등록 필</a:t>
            </a:r>
            <a:r>
              <a:rPr lang="en-US" altLang="ko-KR" spc="-150" dirty="0" smtClean="0">
                <a:solidFill>
                  <a:prstClr val="black"/>
                </a:solidFill>
              </a:rPr>
              <a:t>)</a:t>
            </a: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smtClean="0">
                <a:solidFill>
                  <a:prstClr val="black"/>
                </a:solidFill>
              </a:rPr>
              <a:t>건축사법령에 의한 건축사사무소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spc="-100" dirty="0" smtClean="0">
                <a:solidFill>
                  <a:prstClr val="black"/>
                </a:solidFill>
              </a:rPr>
              <a:t>전력기술관리법에 의한 전력시설물의 설계업자 및 전력시설물의 </a:t>
            </a:r>
            <a:r>
              <a:rPr lang="ko-KR" altLang="en-US" spc="-100" dirty="0" err="1" smtClean="0">
                <a:solidFill>
                  <a:prstClr val="black"/>
                </a:solidFill>
              </a:rPr>
              <a:t>전문감리업</a:t>
            </a:r>
            <a:r>
              <a:rPr lang="ko-KR" altLang="en-US" spc="-100" dirty="0" smtClean="0">
                <a:solidFill>
                  <a:prstClr val="black"/>
                </a:solidFill>
              </a:rPr>
              <a:t> </a:t>
            </a:r>
            <a:r>
              <a:rPr lang="en-US" altLang="ko-KR" spc="-100" dirty="0" smtClean="0">
                <a:solidFill>
                  <a:prstClr val="black"/>
                </a:solidFill>
              </a:rPr>
              <a:t>(</a:t>
            </a:r>
            <a:r>
              <a:rPr lang="ko-KR" altLang="en-US" spc="-100" dirty="0" err="1" smtClean="0">
                <a:solidFill>
                  <a:prstClr val="black"/>
                </a:solidFill>
              </a:rPr>
              <a:t>종합감리업</a:t>
            </a:r>
            <a:r>
              <a:rPr lang="en-US" altLang="ko-KR" spc="-100" dirty="0" smtClean="0">
                <a:solidFill>
                  <a:prstClr val="black"/>
                </a:solidFill>
              </a:rPr>
              <a:t>)</a:t>
            </a:r>
            <a:r>
              <a:rPr lang="ko-KR" altLang="en-US" spc="-100" dirty="0" smtClean="0">
                <a:solidFill>
                  <a:prstClr val="black"/>
                </a:solidFill>
              </a:rPr>
              <a:t>의 등록을 한 자</a:t>
            </a:r>
            <a:endParaRPr lang="en-US" altLang="ko-KR" spc="-100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spc="-150" dirty="0" err="1" smtClean="0">
                <a:solidFill>
                  <a:prstClr val="black"/>
                </a:solidFill>
              </a:rPr>
              <a:t>엔지니어링산업진흥법에의한</a:t>
            </a:r>
            <a:r>
              <a:rPr lang="ko-KR" altLang="en-US" spc="-150" dirty="0" smtClean="0">
                <a:solidFill>
                  <a:prstClr val="black"/>
                </a:solidFill>
              </a:rPr>
              <a:t> 통신</a:t>
            </a:r>
            <a:r>
              <a:rPr lang="en-US" altLang="ko-KR" spc="-150" dirty="0" smtClean="0">
                <a:solidFill>
                  <a:prstClr val="black"/>
                </a:solidFill>
              </a:rPr>
              <a:t>, </a:t>
            </a:r>
            <a:r>
              <a:rPr lang="ko-KR" altLang="en-US" spc="-150" dirty="0" smtClean="0">
                <a:solidFill>
                  <a:prstClr val="black"/>
                </a:solidFill>
              </a:rPr>
              <a:t>정보처리부문</a:t>
            </a:r>
            <a:r>
              <a:rPr lang="en-US" altLang="ko-KR" spc="-150" dirty="0" smtClean="0">
                <a:solidFill>
                  <a:prstClr val="black"/>
                </a:solidFill>
              </a:rPr>
              <a:t>(</a:t>
            </a:r>
            <a:r>
              <a:rPr lang="ko-KR" altLang="en-US" spc="-150" dirty="0" smtClean="0">
                <a:solidFill>
                  <a:prstClr val="black"/>
                </a:solidFill>
              </a:rPr>
              <a:t>정보통신</a:t>
            </a:r>
            <a:r>
              <a:rPr lang="en-US" altLang="ko-KR" spc="-150" dirty="0" smtClean="0">
                <a:solidFill>
                  <a:prstClr val="black"/>
                </a:solidFill>
              </a:rPr>
              <a:t>)</a:t>
            </a:r>
            <a:r>
              <a:rPr lang="ko-KR" altLang="en-US" spc="-150" dirty="0" smtClean="0">
                <a:solidFill>
                  <a:prstClr val="black"/>
                </a:solidFill>
              </a:rPr>
              <a:t>에 엔지니어링 활동주체로 신고한 자 또는 기술사법에 의한 동 분야 기술사 사무소로 등록한 업체</a:t>
            </a:r>
            <a:endParaRPr lang="en-US" altLang="ko-KR" spc="-150" dirty="0" smtClean="0">
              <a:solidFill>
                <a:prstClr val="black"/>
              </a:solidFill>
            </a:endParaRPr>
          </a:p>
          <a:p>
            <a:pPr marL="800100" lvl="1" indent="-342900" fontAlgn="base">
              <a:lnSpc>
                <a:spcPct val="180000"/>
              </a:lnSpc>
              <a:buFont typeface="Wingdings" pitchFamily="2" charset="2"/>
              <a:buChar char="l"/>
            </a:pPr>
            <a:r>
              <a:rPr lang="ko-KR" altLang="en-US" dirty="0" err="1" smtClean="0">
                <a:solidFill>
                  <a:prstClr val="black"/>
                </a:solidFill>
              </a:rPr>
              <a:t>소방법에</a:t>
            </a:r>
            <a:r>
              <a:rPr lang="ko-KR" altLang="en-US" dirty="0" smtClean="0">
                <a:solidFill>
                  <a:prstClr val="black"/>
                </a:solidFill>
              </a:rPr>
              <a:t> 의한 </a:t>
            </a:r>
            <a:r>
              <a:rPr lang="ko-KR" altLang="en-US" dirty="0" err="1" smtClean="0">
                <a:solidFill>
                  <a:prstClr val="black"/>
                </a:solidFill>
              </a:rPr>
              <a:t>전문소방공사감리업</a:t>
            </a:r>
            <a:r>
              <a:rPr lang="ko-KR" altLang="en-US" dirty="0" smtClean="0">
                <a:solidFill>
                  <a:prstClr val="black"/>
                </a:solidFill>
              </a:rPr>
              <a:t> 또는 </a:t>
            </a:r>
            <a:r>
              <a:rPr lang="ko-KR" altLang="en-US" dirty="0" err="1" smtClean="0">
                <a:solidFill>
                  <a:prstClr val="black"/>
                </a:solidFill>
              </a:rPr>
              <a:t>일반소방감리업을</a:t>
            </a:r>
            <a:r>
              <a:rPr lang="ko-KR" altLang="en-US" dirty="0" smtClean="0">
                <a:solidFill>
                  <a:prstClr val="black"/>
                </a:solidFill>
              </a:rPr>
              <a:t> 등록한 업체</a:t>
            </a:r>
            <a:endParaRPr lang="en-US" altLang="ko-KR" dirty="0">
              <a:solidFill>
                <a:prstClr val="black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6165304"/>
            <a:ext cx="381867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en-US" altLang="ko-KR" sz="3200" b="1" dirty="0" smtClean="0">
                <a:solidFill>
                  <a:prstClr val="white"/>
                </a:solidFill>
              </a:rPr>
              <a:t>CM</a:t>
            </a:r>
            <a:r>
              <a:rPr lang="ko-KR" altLang="en-US" sz="3200" b="1" dirty="0" smtClean="0">
                <a:solidFill>
                  <a:prstClr val="white"/>
                </a:solidFill>
              </a:rPr>
              <a:t>용역</a:t>
            </a:r>
            <a:endParaRPr lang="ko-KR" altLang="en-US" sz="2000" b="1" dirty="0">
              <a:solidFill>
                <a:prstClr val="white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51520" y="1124744"/>
            <a:ext cx="8640960" cy="79208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solidFill>
                  <a:prstClr val="black"/>
                </a:solidFill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</a:rPr>
              <a:t>2012</a:t>
            </a:r>
            <a:r>
              <a:rPr lang="ko-KR" altLang="en-US" sz="2000" b="1" dirty="0" smtClean="0">
                <a:solidFill>
                  <a:prstClr val="black"/>
                </a:solidFill>
              </a:rPr>
              <a:t>년 발주계획</a:t>
            </a:r>
            <a:endParaRPr lang="en-US" altLang="ko-KR" sz="400" b="1" dirty="0" smtClean="0">
              <a:solidFill>
                <a:prstClr val="black"/>
              </a:solidFill>
            </a:endParaRPr>
          </a:p>
          <a:p>
            <a:pPr algn="r" fontAlgn="base">
              <a:lnSpc>
                <a:spcPct val="180000"/>
              </a:lnSpc>
            </a:pPr>
            <a:r>
              <a:rPr lang="en-US" altLang="ko-KR" sz="400" b="1" dirty="0" smtClean="0">
                <a:solidFill>
                  <a:prstClr val="black"/>
                </a:solidFill>
              </a:rPr>
              <a:t>                                                                             </a:t>
            </a:r>
            <a:r>
              <a:rPr lang="ko-KR" altLang="en-US" sz="1600" b="1" dirty="0" smtClean="0">
                <a:solidFill>
                  <a:prstClr val="black"/>
                </a:solidFill>
              </a:rPr>
              <a:t>건수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/</a:t>
            </a:r>
            <a:r>
              <a:rPr lang="ko-KR" altLang="en-US" sz="1600" b="1" dirty="0" smtClean="0">
                <a:solidFill>
                  <a:prstClr val="black"/>
                </a:solidFill>
              </a:rPr>
              <a:t>금액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(</a:t>
            </a:r>
            <a:r>
              <a:rPr lang="ko-KR" altLang="en-US" sz="1600" b="1" dirty="0" err="1" smtClean="0">
                <a:solidFill>
                  <a:prstClr val="black"/>
                </a:solidFill>
              </a:rPr>
              <a:t>억원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)</a:t>
            </a:r>
          </a:p>
          <a:p>
            <a:pPr fontAlgn="base">
              <a:lnSpc>
                <a:spcPct val="180000"/>
              </a:lnSpc>
            </a:pPr>
            <a:endParaRPr lang="en-US" altLang="ko-KR" sz="16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endParaRPr lang="en-US" altLang="ko-KR" sz="1600" b="1" dirty="0" smtClean="0">
              <a:solidFill>
                <a:prstClr val="black"/>
              </a:solidFill>
            </a:endParaRPr>
          </a:p>
          <a:p>
            <a:pPr algn="r" fontAlgn="base">
              <a:lnSpc>
                <a:spcPct val="180000"/>
              </a:lnSpc>
            </a:pPr>
            <a:endParaRPr lang="en-US" altLang="ko-KR" sz="1200" b="1" dirty="0">
              <a:solidFill>
                <a:prstClr val="black"/>
              </a:solidFill>
            </a:endParaRPr>
          </a:p>
          <a:p>
            <a:pPr fontAlgn="base">
              <a:lnSpc>
                <a:spcPct val="180000"/>
              </a:lnSpc>
            </a:pPr>
            <a:r>
              <a:rPr lang="en-US" altLang="ko-KR" sz="1400" b="1" dirty="0" smtClean="0">
                <a:solidFill>
                  <a:prstClr val="black"/>
                </a:solidFill>
              </a:rPr>
              <a:t>*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현재 입찰진행 중 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(12-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경기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-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용역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-01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건설사업관리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(CM) 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용역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)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6248149"/>
            <a:ext cx="381867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8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* </a:t>
            </a:r>
            <a:r>
              <a:rPr lang="ko-KR" altLang="en-US" sz="1400" b="1" dirty="0">
                <a:solidFill>
                  <a:prstClr val="black"/>
                </a:solidFill>
              </a:rPr>
              <a:t>국방부 정책 및 상황에 따라 변경될 수 있음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4449"/>
              </p:ext>
            </p:extLst>
          </p:nvPr>
        </p:nvGraphicFramePr>
        <p:xfrm>
          <a:off x="467546" y="2204864"/>
          <a:ext cx="8352926" cy="3850507"/>
        </p:xfrm>
        <a:graphic>
          <a:graphicData uri="http://schemas.openxmlformats.org/drawingml/2006/table">
            <a:tbl>
              <a:tblPr/>
              <a:tblGrid>
                <a:gridCol w="1136599"/>
                <a:gridCol w="897504"/>
                <a:gridCol w="1136599"/>
                <a:gridCol w="887921"/>
                <a:gridCol w="887921"/>
                <a:gridCol w="887921"/>
                <a:gridCol w="839487"/>
                <a:gridCol w="839487"/>
                <a:gridCol w="839487"/>
              </a:tblGrid>
              <a:tr h="3967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21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구   분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계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-8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경기</a:t>
                      </a:r>
                      <a:endParaRPr lang="en-US" altLang="ko-KR" sz="1600" b="1" kern="0" spc="-80" baseline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-8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북부</a:t>
                      </a:r>
                      <a:endParaRPr lang="ko-KR" altLang="en-US" sz="105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-12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*</a:t>
                      </a:r>
                      <a:r>
                        <a:rPr lang="ko-KR" altLang="en-US" sz="1600" b="1" kern="0" spc="-12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경기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2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남부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강원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충청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경상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전라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7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8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1</a:t>
                      </a: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8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2</a:t>
                      </a: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229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210" baseline="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계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3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1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대보수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3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10" baseline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신영</a:t>
                      </a:r>
                      <a:endParaRPr lang="ko-KR" alt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0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10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부대수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0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40" baseline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 pitchFamily="50" charset="-127"/>
                        </a:rPr>
                        <a:t>용역비</a:t>
                      </a:r>
                      <a:endParaRPr lang="ko-KR" alt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맑은 고딕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93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순  서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국방시설본부 소개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군 시설사업 집행체계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2012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년 군 시설사업 발주계획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  <a:r>
              <a:rPr lang="ko-KR" altLang="en-US" sz="2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건설사업관리용역 발주계획</a:t>
            </a:r>
            <a:endParaRPr lang="en-US" altLang="ko-KR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 fontAlgn="base">
              <a:lnSpc>
                <a:spcPct val="250000"/>
              </a:lnSpc>
              <a:buFont typeface="굴림체" pitchFamily="49" charset="-127"/>
              <a:buChar char="■"/>
            </a:pPr>
            <a:r>
              <a:rPr lang="en-US" altLang="ko-KR" sz="2400" b="1" dirty="0">
                <a:latin typeface="+mj-lt"/>
              </a:rPr>
              <a:t> </a:t>
            </a:r>
            <a:r>
              <a:rPr lang="ko-KR" altLang="en-US" sz="2400" b="1" dirty="0">
                <a:latin typeface="+mj-lt"/>
              </a:rPr>
              <a:t>맺음말</a:t>
            </a:r>
            <a:endParaRPr lang="en-US" altLang="ko-KR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1520" y="1124744"/>
            <a:ext cx="864000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80000"/>
              </a:lnSpc>
              <a:buFont typeface="굴림체" pitchFamily="49" charset="-127"/>
              <a:buChar char="■"/>
            </a:pPr>
            <a:endParaRPr lang="en-US" altLang="ko-KR" dirty="0">
              <a:solidFill>
                <a:prstClr val="black"/>
              </a:solidFill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직사각형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86418"/>
              <a:ext cx="9144000" cy="5085184"/>
            </a:xfrm>
            <a:prstGeom prst="rect">
              <a:avLst/>
            </a:prstGeom>
          </p:spPr>
        </p:pic>
      </p:grpSp>
      <p:pic>
        <p:nvPicPr>
          <p:cNvPr id="8" name="_x140410824" descr="EMB00000e14666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4"/>
          <a:stretch>
            <a:fillRect/>
          </a:stretch>
        </p:blipFill>
        <p:spPr bwMode="auto">
          <a:xfrm>
            <a:off x="539552" y="4603592"/>
            <a:ext cx="5036368" cy="98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27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67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332656"/>
            <a:ext cx="8640960" cy="5616624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4763" lvl="1" algn="ctr" fontAlgn="base">
              <a:lnSpc>
                <a:spcPct val="180000"/>
              </a:lnSpc>
            </a:pPr>
            <a:r>
              <a:rPr lang="ko-KR" altLang="en-US" sz="5400" b="1" dirty="0" smtClean="0">
                <a:solidFill>
                  <a:schemeClr val="bg1"/>
                </a:solidFill>
              </a:rPr>
              <a:t>감사합니다</a:t>
            </a:r>
            <a:endParaRPr lang="en-US" altLang="ko-KR" sz="20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0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latin typeface="+mj-lt"/>
              </a:rPr>
              <a:t> 1959</a:t>
            </a:r>
            <a:r>
              <a:rPr lang="ko-KR" altLang="en-US" sz="2000" b="1" dirty="0">
                <a:latin typeface="+mj-lt"/>
              </a:rPr>
              <a:t>년 </a:t>
            </a:r>
            <a:r>
              <a:rPr lang="ko-KR" altLang="en-US" sz="2000" b="1" dirty="0" smtClean="0">
                <a:latin typeface="+mj-lt"/>
              </a:rPr>
              <a:t>국방건설본부 창설</a:t>
            </a:r>
            <a:endParaRPr lang="en-US" altLang="ko-KR" sz="2000" b="1" dirty="0" smtClean="0">
              <a:latin typeface="+mj-lt"/>
            </a:endParaRPr>
          </a:p>
          <a:p>
            <a:pPr fontAlgn="base">
              <a:lnSpc>
                <a:spcPct val="150000"/>
              </a:lnSpc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latin typeface="+mj-lt"/>
              </a:rPr>
              <a:t> 1971</a:t>
            </a:r>
            <a:r>
              <a:rPr lang="ko-KR" altLang="en-US" sz="2000" b="1" dirty="0">
                <a:latin typeface="+mj-lt"/>
              </a:rPr>
              <a:t>년부터 조달본부 </a:t>
            </a:r>
            <a:r>
              <a:rPr lang="ko-KR" altLang="en-US" sz="2000" b="1" dirty="0" err="1" smtClean="0">
                <a:latin typeface="+mj-lt"/>
              </a:rPr>
              <a:t>시설부</a:t>
            </a: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 smtClean="0">
                <a:latin typeface="+mj-lt"/>
              </a:rPr>
              <a:t> </a:t>
            </a:r>
            <a:r>
              <a:rPr lang="en-US" altLang="ko-KR" sz="2000" b="1" spc="-90" dirty="0" smtClean="0">
                <a:latin typeface="+mj-lt"/>
              </a:rPr>
              <a:t>2004</a:t>
            </a:r>
            <a:r>
              <a:rPr lang="ko-KR" altLang="en-US" sz="2000" b="1" spc="-90" dirty="0">
                <a:latin typeface="+mj-lt"/>
              </a:rPr>
              <a:t>년 </a:t>
            </a:r>
            <a:r>
              <a:rPr lang="ko-KR" altLang="en-US" sz="2000" b="1" spc="-90" dirty="0" smtClean="0">
                <a:latin typeface="+mj-lt"/>
              </a:rPr>
              <a:t>국방시설본부 창설</a:t>
            </a:r>
            <a:r>
              <a:rPr lang="en-US" altLang="ko-KR" sz="2000" b="1" spc="-90" dirty="0" smtClean="0">
                <a:latin typeface="+mj-lt"/>
              </a:rPr>
              <a:t>(</a:t>
            </a:r>
            <a:r>
              <a:rPr lang="ko-KR" altLang="en-US" sz="2000" b="1" spc="-90" dirty="0" smtClean="0">
                <a:latin typeface="+mj-lt"/>
              </a:rPr>
              <a:t>시설집행 단일화 </a:t>
            </a:r>
            <a:r>
              <a:rPr lang="en-US" altLang="ko-KR" sz="2000" b="1" spc="-90" dirty="0">
                <a:latin typeface="+mj-lt"/>
              </a:rPr>
              <a:t>1</a:t>
            </a:r>
            <a:r>
              <a:rPr lang="ko-KR" altLang="en-US" sz="2000" b="1" spc="-90" dirty="0" smtClean="0">
                <a:latin typeface="+mj-lt"/>
              </a:rPr>
              <a:t>단계</a:t>
            </a:r>
            <a:r>
              <a:rPr lang="en-US" altLang="ko-KR" sz="2000" b="1" spc="-90" dirty="0" smtClean="0">
                <a:latin typeface="+mj-lt"/>
              </a:rPr>
              <a:t>,</a:t>
            </a:r>
            <a:r>
              <a:rPr lang="ko-KR" altLang="en-US" sz="2000" b="1" spc="-90" dirty="0">
                <a:latin typeface="+mj-lt"/>
              </a:rPr>
              <a:t> </a:t>
            </a:r>
            <a:r>
              <a:rPr lang="ko-KR" altLang="en-US" sz="2000" b="1" spc="-90" dirty="0" smtClean="0">
                <a:latin typeface="+mj-lt"/>
              </a:rPr>
              <a:t>대형공사만 집행</a:t>
            </a:r>
            <a:r>
              <a:rPr lang="en-US" altLang="ko-KR" sz="2000" b="1" spc="-90" dirty="0" smtClean="0">
                <a:latin typeface="+mj-lt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+mj-lt"/>
              </a:rPr>
              <a:t>   </a:t>
            </a: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>
                <a:latin typeface="+mj-lt"/>
              </a:rPr>
              <a:t> 2008</a:t>
            </a:r>
            <a:r>
              <a:rPr lang="ko-KR" altLang="en-US" sz="2000" b="1" dirty="0" smtClean="0">
                <a:latin typeface="+mj-lt"/>
              </a:rPr>
              <a:t>년 </a:t>
            </a:r>
            <a:r>
              <a:rPr lang="en-US" altLang="ko-KR" sz="2000" b="1" dirty="0" smtClean="0">
                <a:latin typeface="+mj-lt"/>
              </a:rPr>
              <a:t>『</a:t>
            </a:r>
            <a:r>
              <a:rPr lang="ko-KR" altLang="en-US" sz="2000" b="1" dirty="0">
                <a:latin typeface="+mj-lt"/>
              </a:rPr>
              <a:t>시설조직 통합 및 업무효율화</a:t>
            </a:r>
            <a:r>
              <a:rPr lang="en-US" altLang="ko-KR" sz="2000" b="1" dirty="0">
                <a:latin typeface="+mj-lt"/>
              </a:rPr>
              <a:t>』</a:t>
            </a:r>
            <a:r>
              <a:rPr lang="ko-KR" altLang="en-US" sz="2000" b="1" dirty="0">
                <a:latin typeface="+mj-lt"/>
              </a:rPr>
              <a:t>개혁과제</a:t>
            </a:r>
            <a:r>
              <a:rPr lang="en-US" altLang="ko-KR" sz="2000" b="1" dirty="0">
                <a:latin typeface="+mj-lt"/>
              </a:rPr>
              <a:t> </a:t>
            </a:r>
            <a:r>
              <a:rPr lang="ko-KR" altLang="en-US" sz="2000" b="1" dirty="0" smtClean="0">
                <a:latin typeface="+mj-lt"/>
              </a:rPr>
              <a:t>반영</a:t>
            </a: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en-US" altLang="ko-KR" sz="2000" b="1" dirty="0">
                <a:latin typeface="+mj-lt"/>
              </a:rPr>
              <a:t> 2010</a:t>
            </a:r>
            <a:r>
              <a:rPr lang="ko-KR" altLang="en-US" sz="2000" b="1" dirty="0">
                <a:latin typeface="+mj-lt"/>
              </a:rPr>
              <a:t>년 </a:t>
            </a:r>
            <a:r>
              <a:rPr lang="en-US" altLang="ko-KR" sz="2000" b="1" dirty="0">
                <a:latin typeface="+mj-lt"/>
              </a:rPr>
              <a:t>『</a:t>
            </a:r>
            <a:r>
              <a:rPr lang="ko-KR" altLang="en-US" sz="2000" b="1" dirty="0">
                <a:latin typeface="+mj-lt"/>
              </a:rPr>
              <a:t>시설조직 통합 및 업무효율화</a:t>
            </a:r>
            <a:r>
              <a:rPr lang="en-US" altLang="ko-KR" sz="2000" b="1" dirty="0">
                <a:latin typeface="+mj-lt"/>
              </a:rPr>
              <a:t>』</a:t>
            </a:r>
            <a:r>
              <a:rPr lang="ko-KR" altLang="en-US" sz="2000" b="1" dirty="0">
                <a:latin typeface="+mj-lt"/>
              </a:rPr>
              <a:t>정책회의 가결</a:t>
            </a: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</a:t>
            </a:r>
            <a:r>
              <a:rPr lang="en-US" altLang="ko-KR" sz="2000" b="1" dirty="0">
                <a:latin typeface="+mj-lt"/>
              </a:rPr>
              <a:t>2011</a:t>
            </a:r>
            <a:r>
              <a:rPr lang="ko-KR" altLang="en-US" sz="2000" b="1" dirty="0">
                <a:latin typeface="+mj-lt"/>
              </a:rPr>
              <a:t>년 </a:t>
            </a:r>
            <a:r>
              <a:rPr lang="en-US" altLang="ko-KR" sz="2000" b="1" dirty="0">
                <a:latin typeface="+mj-lt"/>
              </a:rPr>
              <a:t>12</a:t>
            </a:r>
            <a:r>
              <a:rPr lang="ko-KR" altLang="en-US" sz="2000" b="1" dirty="0">
                <a:latin typeface="+mj-lt"/>
              </a:rPr>
              <a:t>월 </a:t>
            </a:r>
            <a:r>
              <a:rPr lang="en-US" altLang="ko-KR" sz="2000" b="1" dirty="0">
                <a:latin typeface="+mj-lt"/>
              </a:rPr>
              <a:t>1</a:t>
            </a:r>
            <a:r>
              <a:rPr lang="ko-KR" altLang="en-US" sz="2000" b="1" dirty="0">
                <a:latin typeface="+mj-lt"/>
              </a:rPr>
              <a:t>일 국방시설본부 시설전담조직으로 확대개편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연  혁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473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 fontAlgn="base">
              <a:lnSpc>
                <a:spcPct val="150000"/>
              </a:lnSpc>
            </a:pPr>
            <a:endParaRPr lang="en-US" altLang="ko-KR" sz="4000" b="1" dirty="0" smtClean="0">
              <a:latin typeface="궁서" pitchFamily="18" charset="-127"/>
              <a:ea typeface="궁서" pitchFamily="18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ko-KR" altLang="en-US" sz="4000" b="1" dirty="0" smtClean="0">
                <a:latin typeface="궁서" pitchFamily="18" charset="-127"/>
                <a:ea typeface="궁서" pitchFamily="18" charset="-127"/>
              </a:rPr>
              <a:t>“</a:t>
            </a:r>
            <a:r>
              <a:rPr lang="ko-KR" altLang="en-US" sz="4000" b="1" dirty="0" err="1">
                <a:latin typeface="궁서" pitchFamily="18" charset="-127"/>
                <a:ea typeface="궁서" pitchFamily="18" charset="-127"/>
              </a:rPr>
              <a:t>전투형</a:t>
            </a:r>
            <a:r>
              <a:rPr lang="ko-KR" altLang="en-US" sz="4000" b="1" dirty="0">
                <a:latin typeface="궁서" pitchFamily="18" charset="-127"/>
                <a:ea typeface="궁서" pitchFamily="18" charset="-127"/>
              </a:rPr>
              <a:t> 군대 육성</a:t>
            </a:r>
            <a:r>
              <a:rPr lang="ko-KR" altLang="en-US" sz="4000" b="1" dirty="0" smtClean="0">
                <a:latin typeface="궁서" pitchFamily="18" charset="-127"/>
                <a:ea typeface="궁서" pitchFamily="18" charset="-127"/>
              </a:rPr>
              <a:t>”</a:t>
            </a:r>
            <a:endParaRPr lang="en-US" altLang="ko-KR" sz="4000" b="1" dirty="0" smtClean="0">
              <a:latin typeface="궁서" pitchFamily="18" charset="-127"/>
              <a:ea typeface="궁서" pitchFamily="18" charset="-127"/>
            </a:endParaRPr>
          </a:p>
          <a:p>
            <a:pPr algn="ctr" fontAlgn="base">
              <a:lnSpc>
                <a:spcPct val="150000"/>
              </a:lnSpc>
            </a:pPr>
            <a:endParaRPr lang="en-US" altLang="ko-KR" sz="1600" dirty="0" smtClean="0"/>
          </a:p>
          <a:p>
            <a:pPr algn="ctr" fontAlgn="base"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『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인력은 정예화하고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무기와 장비는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최첨단화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』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 하는 우리군의 개혁의지                              군인은 전투준비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및 훈련에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집중하고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, </a:t>
            </a: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군무원의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충원과 건설사업관리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(Construction Management</a:t>
            </a: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)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 등의                                        전문기술 </a:t>
            </a:r>
            <a:r>
              <a:rPr lang="ko-KR" altLang="en-US" sz="1600" b="1" dirty="0" err="1">
                <a:solidFill>
                  <a:srgbClr val="0070C0"/>
                </a:solidFill>
                <a:latin typeface="+mj-lt"/>
              </a:rPr>
              <a:t>아웃소싱으로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 효율적</a:t>
            </a:r>
            <a:r>
              <a:rPr lang="en-US" altLang="ko-KR" sz="1600" b="1" dirty="0">
                <a:solidFill>
                  <a:srgbClr val="0070C0"/>
                </a:solidFill>
                <a:latin typeface="+mj-lt"/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  <a:latin typeface="+mj-lt"/>
              </a:rPr>
              <a:t>전문적 국방 건설사업을 </a:t>
            </a:r>
            <a:r>
              <a:rPr lang="ko-KR" altLang="en-US" sz="1600" b="1" dirty="0" smtClean="0">
                <a:solidFill>
                  <a:srgbClr val="0070C0"/>
                </a:solidFill>
                <a:latin typeface="+mj-lt"/>
              </a:rPr>
              <a:t>추진</a:t>
            </a:r>
            <a:r>
              <a:rPr lang="en-US" altLang="ko-KR" sz="1600" b="1" dirty="0" smtClean="0">
                <a:solidFill>
                  <a:srgbClr val="0070C0"/>
                </a:solidFill>
                <a:latin typeface="+mj-lt"/>
              </a:rPr>
              <a:t> </a:t>
            </a:r>
            <a:endParaRPr lang="ko-KR" altLang="en-US" sz="4000" b="1" dirty="0">
              <a:solidFill>
                <a:srgbClr val="0070C0"/>
              </a:solidFill>
              <a:latin typeface="+mj-lt"/>
              <a:ea typeface="궁서" pitchFamily="18" charset="-127"/>
            </a:endParaRPr>
          </a:p>
          <a:p>
            <a:pPr fontAlgn="base">
              <a:lnSpc>
                <a:spcPct val="150000"/>
              </a:lnSpc>
            </a:pPr>
            <a:endParaRPr lang="ko-KR" alt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통합의 목적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491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268760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역할 </a:t>
            </a:r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_ </a:t>
            </a:r>
            <a:r>
              <a:rPr lang="ko-KR" altLang="en-US" sz="2000" b="1" dirty="0" smtClean="0">
                <a:solidFill>
                  <a:schemeClr val="bg1"/>
                </a:solidFill>
                <a:latin typeface="+mn-ea"/>
              </a:rPr>
              <a:t>통합 이전</a:t>
            </a:r>
            <a:endParaRPr lang="ko-KR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779912" y="1546985"/>
            <a:ext cx="1584176" cy="36004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국방부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99592" y="2701902"/>
            <a:ext cx="2088232" cy="442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각 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156176" y="2701902"/>
            <a:ext cx="2088232" cy="45490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국방 시설본부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6156176" y="3319559"/>
            <a:ext cx="2088232" cy="81921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0070C0"/>
                </a:solidFill>
              </a:rPr>
              <a:t>50</a:t>
            </a:r>
            <a:r>
              <a:rPr lang="ko-KR" altLang="en-US" sz="1400" dirty="0" smtClean="0">
                <a:solidFill>
                  <a:srgbClr val="0070C0"/>
                </a:solidFill>
              </a:rPr>
              <a:t>억 이상 신영공사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pPr algn="ctr"/>
            <a:r>
              <a:rPr lang="ko-KR" altLang="en-US" sz="1400" dirty="0" err="1" smtClean="0">
                <a:solidFill>
                  <a:srgbClr val="0070C0"/>
                </a:solidFill>
              </a:rPr>
              <a:t>국직부</a:t>
            </a:r>
            <a:r>
              <a:rPr lang="ko-KR" altLang="en-US" sz="1400" dirty="0" err="1">
                <a:solidFill>
                  <a:srgbClr val="0070C0"/>
                </a:solidFill>
              </a:rPr>
              <a:t>대</a:t>
            </a:r>
            <a:r>
              <a:rPr lang="ko-KR" altLang="en-US" sz="1400" dirty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신영공사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pPr algn="ctr"/>
            <a:r>
              <a:rPr lang="ko-KR" altLang="en-US" sz="1400" dirty="0" err="1" smtClean="0">
                <a:solidFill>
                  <a:srgbClr val="0070C0"/>
                </a:solidFill>
              </a:rPr>
              <a:t>국직부대</a:t>
            </a:r>
            <a:r>
              <a:rPr lang="ko-KR" altLang="en-US" sz="1400" dirty="0" smtClean="0">
                <a:solidFill>
                  <a:srgbClr val="0070C0"/>
                </a:solidFill>
              </a:rPr>
              <a:t> 대보수공사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901973" y="3686637"/>
            <a:ext cx="2088232" cy="442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시설</a:t>
            </a:r>
            <a:r>
              <a:rPr lang="en-US" altLang="ko-KR" dirty="0" smtClean="0">
                <a:solidFill>
                  <a:schemeClr val="tx1"/>
                </a:solidFill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</a:rPr>
              <a:t>공병부대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899592" y="4239304"/>
            <a:ext cx="2088232" cy="800799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소요제기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신</a:t>
            </a:r>
            <a:r>
              <a:rPr lang="ko-KR" altLang="en-US" sz="1400" dirty="0">
                <a:solidFill>
                  <a:srgbClr val="0070C0"/>
                </a:solidFill>
              </a:rPr>
              <a:t>영</a:t>
            </a:r>
            <a:r>
              <a:rPr lang="ko-KR" altLang="en-US" sz="1400" dirty="0" smtClean="0">
                <a:solidFill>
                  <a:srgbClr val="0070C0"/>
                </a:solidFill>
              </a:rPr>
              <a:t>공사</a:t>
            </a:r>
            <a:r>
              <a:rPr lang="en-US" altLang="ko-KR" sz="1400" dirty="0" smtClean="0"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대</a:t>
            </a:r>
            <a:r>
              <a:rPr lang="en-US" altLang="ko-KR" sz="1400" dirty="0" smtClean="0">
                <a:solidFill>
                  <a:srgbClr val="0070C0"/>
                </a:solidFill>
              </a:rPr>
              <a:t>/</a:t>
            </a:r>
            <a:r>
              <a:rPr lang="ko-KR" altLang="en-US" sz="1400" dirty="0" smtClean="0">
                <a:solidFill>
                  <a:srgbClr val="0070C0"/>
                </a:solidFill>
              </a:rPr>
              <a:t>소규모보수 공사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유지관리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국유재산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526170" y="2694413"/>
            <a:ext cx="2088232" cy="45490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국방부 직할부대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670186" y="3312070"/>
            <a:ext cx="1800200" cy="584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소규모 보수공사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cxnSp>
        <p:nvCxnSpPr>
          <p:cNvPr id="25" name="꺾인 연결선 24"/>
          <p:cNvCxnSpPr>
            <a:stCxn id="10" idx="2"/>
            <a:endCxn id="22" idx="0"/>
          </p:cNvCxnSpPr>
          <p:nvPr/>
        </p:nvCxnSpPr>
        <p:spPr>
          <a:xfrm rot="5400000">
            <a:off x="4177450" y="2299862"/>
            <a:ext cx="787387" cy="1714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10" idx="2"/>
            <a:endCxn id="11" idx="0"/>
          </p:cNvCxnSpPr>
          <p:nvPr/>
        </p:nvCxnSpPr>
        <p:spPr>
          <a:xfrm rot="5400000">
            <a:off x="2860416" y="990318"/>
            <a:ext cx="794876" cy="2628292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28"/>
          <p:cNvCxnSpPr>
            <a:stCxn id="10" idx="2"/>
            <a:endCxn id="12" idx="0"/>
          </p:cNvCxnSpPr>
          <p:nvPr/>
        </p:nvCxnSpPr>
        <p:spPr>
          <a:xfrm rot="16200000" flipH="1">
            <a:off x="5488708" y="990318"/>
            <a:ext cx="794876" cy="2628292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11" idx="2"/>
            <a:endCxn id="15" idx="0"/>
          </p:cNvCxnSpPr>
          <p:nvPr/>
        </p:nvCxnSpPr>
        <p:spPr>
          <a:xfrm rot="16200000" flipH="1">
            <a:off x="1673958" y="3414506"/>
            <a:ext cx="541880" cy="2381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30226" y="5001072"/>
            <a:ext cx="5438318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400" dirty="0" smtClean="0">
                <a:latin typeface="+mn-ea"/>
              </a:rPr>
              <a:t>신영공사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목적물</a:t>
            </a:r>
            <a:r>
              <a:rPr lang="ko-KR" altLang="en-US" sz="1400" dirty="0">
                <a:latin typeface="+mn-ea"/>
              </a:rPr>
              <a:t>의 </a:t>
            </a:r>
            <a:r>
              <a:rPr lang="ko-KR" altLang="en-US" sz="1400" dirty="0" smtClean="0">
                <a:latin typeface="+mn-ea"/>
              </a:rPr>
              <a:t>신축 등의 시설공사</a:t>
            </a:r>
            <a:endParaRPr lang="en-US" altLang="ko-KR" sz="1400" dirty="0" smtClean="0">
              <a:latin typeface="+mn-ea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400" dirty="0" smtClean="0">
                <a:latin typeface="+mn-ea"/>
              </a:rPr>
              <a:t>대규모 보수공사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내용연수의 향상 목적의 시설공사</a:t>
            </a:r>
            <a:endParaRPr lang="en-US" altLang="ko-KR" sz="1400" dirty="0" smtClean="0">
              <a:latin typeface="+mn-ea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400" dirty="0" smtClean="0">
                <a:latin typeface="+mn-ea"/>
              </a:rPr>
              <a:t>소규모 보수공사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부분</a:t>
            </a:r>
            <a:r>
              <a:rPr lang="ko-KR" altLang="en-US" sz="1400" dirty="0">
                <a:latin typeface="+mn-ea"/>
              </a:rPr>
              <a:t>적 </a:t>
            </a:r>
            <a:r>
              <a:rPr lang="ko-KR" altLang="en-US" sz="1400" dirty="0" smtClean="0">
                <a:latin typeface="+mn-ea"/>
              </a:rPr>
              <a:t>수리 또는 대체 목적의 시설공사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65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 smtClean="0">
              <a:latin typeface="+mj-lt"/>
            </a:endParaRPr>
          </a:p>
          <a:p>
            <a:pPr marL="285750" indent="-285750" fontAlgn="base">
              <a:lnSpc>
                <a:spcPct val="150000"/>
              </a:lnSpc>
              <a:buFont typeface="굴림체" pitchFamily="49" charset="-127"/>
              <a:buChar char="■"/>
            </a:pPr>
            <a:endParaRPr lang="en-US" altLang="ko-KR" sz="20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역할</a:t>
            </a:r>
            <a:r>
              <a:rPr lang="en-US" altLang="ko-KR" sz="32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_ </a:t>
            </a:r>
            <a:r>
              <a:rPr lang="ko-KR" altLang="en-US" sz="2000" b="1" dirty="0" smtClean="0">
                <a:solidFill>
                  <a:schemeClr val="bg1"/>
                </a:solidFill>
                <a:latin typeface="+mn-ea"/>
              </a:rPr>
              <a:t>통합 이후</a:t>
            </a:r>
            <a:endParaRPr lang="ko-KR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779912" y="1556791"/>
            <a:ext cx="1584176" cy="36004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국방부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9552" y="2948321"/>
            <a:ext cx="1296144" cy="442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육군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588224" y="2948321"/>
            <a:ext cx="2088232" cy="45490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국방 시설본부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6588224" y="3565978"/>
            <a:ext cx="2088232" cy="584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pc="-80" dirty="0" smtClean="0">
                <a:solidFill>
                  <a:srgbClr val="0070C0"/>
                </a:solidFill>
              </a:rPr>
              <a:t>모든 시설공사</a:t>
            </a:r>
            <a:r>
              <a:rPr lang="en-US" altLang="ko-KR" sz="1400" spc="-80" dirty="0" smtClean="0">
                <a:solidFill>
                  <a:srgbClr val="0070C0"/>
                </a:solidFill>
              </a:rPr>
              <a:t>, </a:t>
            </a:r>
          </a:p>
          <a:p>
            <a:pPr algn="ctr"/>
            <a:r>
              <a:rPr lang="ko-KR" altLang="en-US" sz="1400" spc="-80" dirty="0" smtClean="0">
                <a:solidFill>
                  <a:srgbClr val="0070C0"/>
                </a:solidFill>
              </a:rPr>
              <a:t>대보수</a:t>
            </a:r>
            <a:r>
              <a:rPr lang="en-US" altLang="ko-KR" sz="1400" spc="-8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spc="-80" dirty="0" smtClean="0">
                <a:solidFill>
                  <a:srgbClr val="0070C0"/>
                </a:solidFill>
              </a:rPr>
              <a:t>국유재산관리</a:t>
            </a:r>
            <a:endParaRPr lang="ko-KR" altLang="en-US" sz="1400" spc="-80" dirty="0">
              <a:solidFill>
                <a:srgbClr val="0070C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41933" y="3933056"/>
            <a:ext cx="1293763" cy="6735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공병부대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영선대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39552" y="4716433"/>
            <a:ext cx="1296144" cy="584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유지관리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283968" y="2940832"/>
            <a:ext cx="1944216" cy="45490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국방부 직할부대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283968" y="3558489"/>
            <a:ext cx="1944216" cy="584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유지관리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cxnSp>
        <p:nvCxnSpPr>
          <p:cNvPr id="25" name="꺾인 연결선 24"/>
          <p:cNvCxnSpPr>
            <a:stCxn id="10" idx="2"/>
            <a:endCxn id="22" idx="0"/>
          </p:cNvCxnSpPr>
          <p:nvPr/>
        </p:nvCxnSpPr>
        <p:spPr>
          <a:xfrm rot="16200000" flipH="1">
            <a:off x="4402038" y="2086794"/>
            <a:ext cx="1024000" cy="684076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10" idx="2"/>
            <a:endCxn id="11" idx="0"/>
          </p:cNvCxnSpPr>
          <p:nvPr/>
        </p:nvCxnSpPr>
        <p:spPr>
          <a:xfrm rot="5400000">
            <a:off x="2364068" y="740388"/>
            <a:ext cx="1031489" cy="3384376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28"/>
          <p:cNvCxnSpPr>
            <a:stCxn id="10" idx="2"/>
            <a:endCxn id="12" idx="0"/>
          </p:cNvCxnSpPr>
          <p:nvPr/>
        </p:nvCxnSpPr>
        <p:spPr>
          <a:xfrm rot="16200000" flipH="1">
            <a:off x="5586426" y="902406"/>
            <a:ext cx="1031489" cy="3060340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11" idx="2"/>
            <a:endCxn id="15" idx="0"/>
          </p:cNvCxnSpPr>
          <p:nvPr/>
        </p:nvCxnSpPr>
        <p:spPr>
          <a:xfrm rot="16200000" flipH="1">
            <a:off x="917279" y="3661520"/>
            <a:ext cx="541880" cy="1191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2195736" y="2947804"/>
            <a:ext cx="1728192" cy="442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해</a:t>
            </a:r>
            <a:r>
              <a:rPr lang="en-US" altLang="ko-KR" dirty="0" smtClean="0">
                <a:solidFill>
                  <a:schemeClr val="tx1"/>
                </a:solidFill>
                <a:latin typeface="굴림체"/>
                <a:ea typeface="굴림체"/>
              </a:rPr>
              <a:t>·</a:t>
            </a:r>
            <a:r>
              <a:rPr lang="ko-KR" altLang="en-US" dirty="0" smtClean="0">
                <a:solidFill>
                  <a:schemeClr val="tx1"/>
                </a:solidFill>
                <a:latin typeface="굴림체"/>
                <a:ea typeface="굴림체"/>
              </a:rPr>
              <a:t>공</a:t>
            </a:r>
            <a:r>
              <a:rPr lang="ko-KR" altLang="en-US" dirty="0" smtClean="0">
                <a:solidFill>
                  <a:schemeClr val="tx1"/>
                </a:solidFill>
              </a:rPr>
              <a:t>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198117" y="3932539"/>
            <a:ext cx="1725811" cy="6735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시설대대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2195736" y="4715916"/>
            <a:ext cx="1728192" cy="584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대보수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</a:p>
          <a:p>
            <a:pPr algn="ctr"/>
            <a:r>
              <a:rPr lang="ko-KR" altLang="en-US" sz="1400" dirty="0" smtClean="0">
                <a:solidFill>
                  <a:srgbClr val="0070C0"/>
                </a:solidFill>
              </a:rPr>
              <a:t>유지관리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cxnSp>
        <p:nvCxnSpPr>
          <p:cNvPr id="30" name="꺾인 연결선 29"/>
          <p:cNvCxnSpPr>
            <a:stCxn id="24" idx="2"/>
            <a:endCxn id="26" idx="0"/>
          </p:cNvCxnSpPr>
          <p:nvPr/>
        </p:nvCxnSpPr>
        <p:spPr>
          <a:xfrm rot="16200000" flipH="1">
            <a:off x="2789487" y="3661003"/>
            <a:ext cx="541880" cy="1191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10" idx="2"/>
            <a:endCxn id="24" idx="0"/>
          </p:cNvCxnSpPr>
          <p:nvPr/>
        </p:nvCxnSpPr>
        <p:spPr>
          <a:xfrm rot="5400000">
            <a:off x="3300430" y="1676234"/>
            <a:ext cx="1030972" cy="1512168"/>
          </a:xfrm>
          <a:prstGeom prst="bentConnector3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94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1520" y="1124744"/>
            <a:ext cx="8640960" cy="51125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 smtClean="0">
                <a:latin typeface="+mj-lt"/>
              </a:rPr>
              <a:t> 각 </a:t>
            </a:r>
            <a:r>
              <a:rPr lang="ko-KR" altLang="en-US" sz="2000" b="1" dirty="0">
                <a:latin typeface="+mj-lt"/>
              </a:rPr>
              <a:t>군 </a:t>
            </a:r>
            <a:r>
              <a:rPr lang="en-US" altLang="ko-KR" sz="2000" b="1" dirty="0">
                <a:latin typeface="+mj-lt"/>
              </a:rPr>
              <a:t>: </a:t>
            </a:r>
            <a:r>
              <a:rPr lang="ko-KR" altLang="en-US" sz="2000" b="1" dirty="0">
                <a:latin typeface="+mj-lt"/>
              </a:rPr>
              <a:t>소요제기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예산요구 및 획득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유지보수</a:t>
            </a:r>
            <a:endParaRPr lang="en-US" altLang="ko-KR" sz="2000" b="1" dirty="0">
              <a:latin typeface="+mj-lt"/>
            </a:endParaRPr>
          </a:p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시설본부 </a:t>
            </a:r>
            <a:r>
              <a:rPr lang="en-US" altLang="ko-KR" sz="2000" b="1" dirty="0">
                <a:latin typeface="+mj-lt"/>
              </a:rPr>
              <a:t>: </a:t>
            </a:r>
            <a:r>
              <a:rPr lang="ko-KR" altLang="en-US" sz="2000" b="1" dirty="0">
                <a:latin typeface="+mj-lt"/>
              </a:rPr>
              <a:t>시설공사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국유재산관리</a:t>
            </a:r>
            <a:r>
              <a:rPr lang="en-US" altLang="ko-KR" sz="2000" b="1" dirty="0">
                <a:latin typeface="+mj-lt"/>
              </a:rPr>
              <a:t>/</a:t>
            </a:r>
            <a:r>
              <a:rPr lang="ko-KR" altLang="en-US" sz="2000" b="1" dirty="0">
                <a:latin typeface="+mj-lt"/>
              </a:rPr>
              <a:t>취득 및 처분 </a:t>
            </a:r>
          </a:p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</a:t>
            </a:r>
            <a:r>
              <a:rPr lang="ko-KR" altLang="en-US" sz="2000" b="1" dirty="0" err="1">
                <a:latin typeface="+mj-lt"/>
              </a:rPr>
              <a:t>지역시설단</a:t>
            </a:r>
            <a:r>
              <a:rPr lang="ko-KR" altLang="en-US" sz="2000" b="1" dirty="0">
                <a:latin typeface="+mj-lt"/>
              </a:rPr>
              <a:t> 편성으로 군 구분 없이 </a:t>
            </a:r>
            <a:r>
              <a:rPr lang="ko-KR" altLang="en-US" sz="2000" b="1" dirty="0" err="1">
                <a:latin typeface="+mj-lt"/>
              </a:rPr>
              <a:t>권역별로</a:t>
            </a:r>
            <a:r>
              <a:rPr lang="ko-KR" altLang="en-US" sz="2000" b="1" dirty="0">
                <a:latin typeface="+mj-lt"/>
              </a:rPr>
              <a:t> 시설업무 지원</a:t>
            </a:r>
          </a:p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</a:t>
            </a:r>
            <a:r>
              <a:rPr lang="ko-KR" altLang="en-US" sz="2000" b="1" dirty="0" err="1">
                <a:latin typeface="+mj-lt"/>
              </a:rPr>
              <a:t>지역시설단</a:t>
            </a:r>
            <a:r>
              <a:rPr lang="en-US" altLang="ko-KR" sz="2000" b="1" dirty="0">
                <a:latin typeface="+mj-lt"/>
              </a:rPr>
              <a:t>(6</a:t>
            </a:r>
            <a:r>
              <a:rPr lang="ko-KR" altLang="en-US" sz="2000" b="1" dirty="0">
                <a:latin typeface="+mj-lt"/>
              </a:rPr>
              <a:t>개소</a:t>
            </a:r>
            <a:r>
              <a:rPr lang="en-US" altLang="ko-KR" sz="2000" b="1" dirty="0">
                <a:latin typeface="+mj-lt"/>
              </a:rPr>
              <a:t>) : </a:t>
            </a:r>
            <a:r>
              <a:rPr lang="ko-KR" altLang="en-US" sz="2000" b="1" dirty="0">
                <a:latin typeface="+mj-lt"/>
              </a:rPr>
              <a:t>경기북부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경기남부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강원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충청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전라</a:t>
            </a:r>
            <a:r>
              <a:rPr lang="en-US" altLang="ko-KR" sz="2000" b="1" dirty="0">
                <a:latin typeface="+mj-lt"/>
              </a:rPr>
              <a:t>, </a:t>
            </a:r>
            <a:r>
              <a:rPr lang="ko-KR" altLang="en-US" sz="2000" b="1" dirty="0">
                <a:latin typeface="+mj-lt"/>
              </a:rPr>
              <a:t>경상</a:t>
            </a:r>
          </a:p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건설사업의 통합발주로 부족인력 극복</a:t>
            </a:r>
          </a:p>
          <a:p>
            <a:pPr marL="285750" indent="-285750" fontAlgn="base">
              <a:lnSpc>
                <a:spcPct val="229000"/>
              </a:lnSpc>
              <a:buFont typeface="굴림체" pitchFamily="49" charset="-127"/>
              <a:buChar char="■"/>
            </a:pPr>
            <a:r>
              <a:rPr lang="ko-KR" altLang="en-US" sz="2000" b="1" dirty="0">
                <a:latin typeface="+mj-lt"/>
              </a:rPr>
              <a:t> </a:t>
            </a:r>
            <a:r>
              <a:rPr lang="ko-KR" altLang="en-US" sz="2000" b="1" spc="-80" dirty="0">
                <a:latin typeface="+mj-lt"/>
              </a:rPr>
              <a:t>유사사업을 지역별로 통합발주하고</a:t>
            </a:r>
            <a:r>
              <a:rPr lang="en-US" altLang="ko-KR" sz="2000" b="1" spc="-80" dirty="0">
                <a:latin typeface="+mj-lt"/>
              </a:rPr>
              <a:t>, </a:t>
            </a:r>
            <a:r>
              <a:rPr lang="ko-KR" altLang="en-US" sz="2000" b="1" spc="-80" dirty="0" smtClean="0">
                <a:latin typeface="+mj-lt"/>
              </a:rPr>
              <a:t>인원부족 </a:t>
            </a:r>
            <a:r>
              <a:rPr lang="ko-KR" altLang="en-US" sz="2000" b="1" spc="-80" dirty="0">
                <a:latin typeface="+mj-lt"/>
              </a:rPr>
              <a:t>대비 </a:t>
            </a:r>
            <a:r>
              <a:rPr lang="ko-KR" altLang="en-US" sz="2000" b="1" spc="-80" dirty="0" smtClean="0">
                <a:latin typeface="+mj-lt"/>
              </a:rPr>
              <a:t>건설사업관리비 </a:t>
            </a:r>
            <a:r>
              <a:rPr lang="ko-KR" altLang="en-US" sz="2000" b="1" spc="-80" dirty="0">
                <a:latin typeface="+mj-lt"/>
              </a:rPr>
              <a:t>편성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역할</a:t>
            </a:r>
            <a:r>
              <a:rPr lang="en-US" altLang="ko-KR" sz="32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_ </a:t>
            </a:r>
            <a:r>
              <a:rPr lang="ko-KR" altLang="en-US" sz="2000" b="1" dirty="0" smtClean="0">
                <a:solidFill>
                  <a:schemeClr val="bg1"/>
                </a:solidFill>
                <a:latin typeface="+mn-ea"/>
              </a:rPr>
              <a:t>주요내용</a:t>
            </a:r>
            <a:endParaRPr lang="ko-KR" altLang="en-US" sz="2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382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그룹 119"/>
          <p:cNvGrpSpPr/>
          <p:nvPr/>
        </p:nvGrpSpPr>
        <p:grpSpPr>
          <a:xfrm>
            <a:off x="5292080" y="1416204"/>
            <a:ext cx="3096344" cy="4339912"/>
            <a:chOff x="1017320" y="1897400"/>
            <a:chExt cx="2025204" cy="4339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1" name="모서리가 둥근 직사각형 120"/>
            <p:cNvSpPr/>
            <p:nvPr/>
          </p:nvSpPr>
          <p:spPr>
            <a:xfrm>
              <a:off x="1017320" y="2152564"/>
              <a:ext cx="2025204" cy="4084748"/>
            </a:xfrm>
            <a:prstGeom prst="roundRect">
              <a:avLst>
                <a:gd name="adj" fmla="val 6508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187624" y="1897400"/>
              <a:ext cx="16917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/>
                <a:t>시설기능조직</a:t>
              </a:r>
              <a:r>
                <a:rPr lang="en-US" altLang="ko-KR" sz="1400" b="1" dirty="0" smtClean="0"/>
                <a:t>(</a:t>
              </a:r>
              <a:r>
                <a:rPr lang="ko-KR" altLang="en-US" sz="1400" b="1" dirty="0" smtClean="0"/>
                <a:t>전투부대</a:t>
              </a:r>
              <a:r>
                <a:rPr lang="en-US" altLang="ko-KR" sz="1400" b="1" dirty="0" smtClean="0"/>
                <a:t>)</a:t>
              </a:r>
              <a:endParaRPr lang="ko-KR" altLang="en-US" b="1" dirty="0"/>
            </a:p>
          </p:txBody>
        </p:sp>
      </p:grpSp>
      <p:grpSp>
        <p:nvGrpSpPr>
          <p:cNvPr id="117" name="그룹 116"/>
          <p:cNvGrpSpPr/>
          <p:nvPr/>
        </p:nvGrpSpPr>
        <p:grpSpPr>
          <a:xfrm>
            <a:off x="3122860" y="1412776"/>
            <a:ext cx="2025204" cy="4339912"/>
            <a:chOff x="1017320" y="1897400"/>
            <a:chExt cx="2025204" cy="4339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8" name="모서리가 둥근 직사각형 117"/>
            <p:cNvSpPr/>
            <p:nvPr/>
          </p:nvSpPr>
          <p:spPr>
            <a:xfrm>
              <a:off x="1017320" y="2152564"/>
              <a:ext cx="2025204" cy="4084748"/>
            </a:xfrm>
            <a:prstGeom prst="roundRect">
              <a:avLst>
                <a:gd name="adj" fmla="val 6508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187624" y="1897400"/>
              <a:ext cx="16917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/>
                <a:t>정책결정부서</a:t>
              </a:r>
              <a:endParaRPr lang="ko-KR" altLang="en-US" b="1" dirty="0"/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827583" y="1416204"/>
            <a:ext cx="2218315" cy="4339912"/>
            <a:chOff x="1017320" y="1897400"/>
            <a:chExt cx="2025204" cy="4339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모서리가 둥근 직사각형 112"/>
            <p:cNvSpPr/>
            <p:nvPr/>
          </p:nvSpPr>
          <p:spPr>
            <a:xfrm>
              <a:off x="1017320" y="2152564"/>
              <a:ext cx="2025204" cy="4084748"/>
            </a:xfrm>
            <a:prstGeom prst="roundRect">
              <a:avLst>
                <a:gd name="adj" fmla="val 6508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187624" y="1897400"/>
              <a:ext cx="16917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/>
                <a:t>시설전담조직</a:t>
              </a:r>
              <a:endParaRPr lang="ko-KR" altLang="en-US" b="1" dirty="0"/>
            </a:p>
          </p:txBody>
        </p:sp>
      </p:grpSp>
      <p:sp>
        <p:nvSpPr>
          <p:cNvPr id="70" name="Rectangle 78"/>
          <p:cNvSpPr>
            <a:spLocks noChangeArrowheads="1"/>
          </p:cNvSpPr>
          <p:nvPr/>
        </p:nvSpPr>
        <p:spPr bwMode="auto">
          <a:xfrm>
            <a:off x="1206292" y="2721907"/>
            <a:ext cx="1414765" cy="307975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국방시설본부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71" name="Rectangle 79"/>
          <p:cNvSpPr>
            <a:spLocks noChangeArrowheads="1"/>
          </p:cNvSpPr>
          <p:nvPr/>
        </p:nvSpPr>
        <p:spPr bwMode="auto">
          <a:xfrm>
            <a:off x="1388388" y="3320395"/>
            <a:ext cx="1047750" cy="307975"/>
          </a:xfrm>
          <a:prstGeom prst="rect">
            <a:avLst/>
          </a:prstGeom>
          <a:solidFill>
            <a:srgbClr val="A5C4E1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지역시설단장</a:t>
            </a:r>
          </a:p>
        </p:txBody>
      </p:sp>
      <p:sp>
        <p:nvSpPr>
          <p:cNvPr id="72" name="Rectangle 80" descr="밝은 상향 대각선"/>
          <p:cNvSpPr>
            <a:spLocks noChangeArrowheads="1"/>
          </p:cNvSpPr>
          <p:nvPr/>
        </p:nvSpPr>
        <p:spPr bwMode="auto">
          <a:xfrm>
            <a:off x="1015008" y="4188311"/>
            <a:ext cx="795337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3" name="Rectangle 81" descr="밝은 상향 대각선"/>
          <p:cNvSpPr>
            <a:spLocks noChangeArrowheads="1"/>
          </p:cNvSpPr>
          <p:nvPr/>
        </p:nvSpPr>
        <p:spPr bwMode="auto">
          <a:xfrm>
            <a:off x="989608" y="4137511"/>
            <a:ext cx="795337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4" name="Rectangle 82" descr="밝은 상향 대각선"/>
          <p:cNvSpPr>
            <a:spLocks noChangeArrowheads="1"/>
          </p:cNvSpPr>
          <p:nvPr/>
        </p:nvSpPr>
        <p:spPr bwMode="auto">
          <a:xfrm>
            <a:off x="962620" y="4075598"/>
            <a:ext cx="795338" cy="307975"/>
          </a:xfrm>
          <a:prstGeom prst="rect">
            <a:avLst/>
          </a:prstGeom>
          <a:pattFill prst="ltUpDiag">
            <a:fgClr>
              <a:srgbClr val="A5C4E1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건설사업</a:t>
            </a: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과</a:t>
            </a:r>
          </a:p>
        </p:txBody>
      </p:sp>
      <p:sp>
        <p:nvSpPr>
          <p:cNvPr id="75" name="Rectangle 83"/>
          <p:cNvSpPr>
            <a:spLocks noChangeArrowheads="1"/>
          </p:cNvSpPr>
          <p:nvPr/>
        </p:nvSpPr>
        <p:spPr bwMode="auto">
          <a:xfrm>
            <a:off x="2046883" y="4132748"/>
            <a:ext cx="795337" cy="307975"/>
          </a:xfrm>
          <a:prstGeom prst="rect">
            <a:avLst/>
          </a:prstGeom>
          <a:solidFill>
            <a:srgbClr val="EEE0AC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6" name="Rectangle 84"/>
          <p:cNvSpPr>
            <a:spLocks noChangeArrowheads="1"/>
          </p:cNvSpPr>
          <p:nvPr/>
        </p:nvSpPr>
        <p:spPr bwMode="auto">
          <a:xfrm>
            <a:off x="2019895" y="4070836"/>
            <a:ext cx="795338" cy="307975"/>
          </a:xfrm>
          <a:prstGeom prst="rect">
            <a:avLst/>
          </a:prstGeom>
          <a:solidFill>
            <a:srgbClr val="EEE0AC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재산관리</a:t>
            </a: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과</a:t>
            </a:r>
          </a:p>
        </p:txBody>
      </p:sp>
      <p:sp>
        <p:nvSpPr>
          <p:cNvPr id="77" name="Rectangle 85" descr="밝은 상향 대각선"/>
          <p:cNvSpPr>
            <a:spLocks noChangeArrowheads="1"/>
          </p:cNvSpPr>
          <p:nvPr/>
        </p:nvSpPr>
        <p:spPr bwMode="auto">
          <a:xfrm>
            <a:off x="2048470" y="4729648"/>
            <a:ext cx="795338" cy="306388"/>
          </a:xfrm>
          <a:prstGeom prst="rect">
            <a:avLst/>
          </a:prstGeom>
          <a:pattFill prst="ltUpDiag">
            <a:fgClr>
              <a:srgbClr val="EEE0AC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prstDash val="dash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본 부</a:t>
            </a:r>
          </a:p>
        </p:txBody>
      </p:sp>
      <p:sp>
        <p:nvSpPr>
          <p:cNvPr id="78" name="Rectangle 86" descr="밝은 상향 대각선"/>
          <p:cNvSpPr>
            <a:spLocks noChangeArrowheads="1"/>
          </p:cNvSpPr>
          <p:nvPr/>
        </p:nvSpPr>
        <p:spPr bwMode="auto">
          <a:xfrm>
            <a:off x="2021483" y="4666148"/>
            <a:ext cx="795337" cy="307975"/>
          </a:xfrm>
          <a:prstGeom prst="rect">
            <a:avLst/>
          </a:prstGeom>
          <a:pattFill prst="ltUpDiag">
            <a:fgClr>
              <a:srgbClr val="EEE0AC"/>
            </a:fgClr>
            <a:bgClr>
              <a:srgbClr val="FFFFFF"/>
            </a:bgClr>
          </a:pattFill>
          <a:ln w="9525" algn="ctr">
            <a:solidFill>
              <a:srgbClr val="777777"/>
            </a:solidFill>
            <a:prstDash val="dash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현장</a:t>
            </a: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ko-KR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팀</a:t>
            </a:r>
          </a:p>
        </p:txBody>
      </p:sp>
      <p:cxnSp>
        <p:nvCxnSpPr>
          <p:cNvPr id="79" name="AutoShape 87"/>
          <p:cNvCxnSpPr>
            <a:cxnSpLocks noChangeShapeType="1"/>
            <a:stCxn id="71" idx="2"/>
            <a:endCxn id="74" idx="0"/>
          </p:cNvCxnSpPr>
          <p:nvPr/>
        </p:nvCxnSpPr>
        <p:spPr bwMode="auto">
          <a:xfrm rot="5400000">
            <a:off x="1412662" y="3575997"/>
            <a:ext cx="447228" cy="551974"/>
          </a:xfrm>
          <a:prstGeom prst="bentConnector3">
            <a:avLst>
              <a:gd name="adj1" fmla="val 32110"/>
            </a:avLst>
          </a:prstGeom>
          <a:ln w="28575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AutoShape 88"/>
          <p:cNvCxnSpPr>
            <a:cxnSpLocks noChangeShapeType="1"/>
            <a:stCxn id="71" idx="2"/>
            <a:endCxn id="76" idx="0"/>
          </p:cNvCxnSpPr>
          <p:nvPr/>
        </p:nvCxnSpPr>
        <p:spPr bwMode="auto">
          <a:xfrm rot="16200000" flipH="1">
            <a:off x="1943680" y="3596952"/>
            <a:ext cx="442466" cy="505301"/>
          </a:xfrm>
          <a:prstGeom prst="bentConnector3">
            <a:avLst>
              <a:gd name="adj1" fmla="val 33066"/>
            </a:avLst>
          </a:prstGeom>
          <a:ln w="28575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AutoShape 89"/>
          <p:cNvCxnSpPr>
            <a:cxnSpLocks noChangeShapeType="1"/>
            <a:stCxn id="76" idx="2"/>
            <a:endCxn id="78" idx="0"/>
          </p:cNvCxnSpPr>
          <p:nvPr/>
        </p:nvCxnSpPr>
        <p:spPr bwMode="auto">
          <a:xfrm rot="16200000" flipH="1">
            <a:off x="2275483" y="4521686"/>
            <a:ext cx="287337" cy="1587"/>
          </a:xfrm>
          <a:prstGeom prst="bentConnector3">
            <a:avLst>
              <a:gd name="adj1" fmla="val 49722"/>
            </a:avLst>
          </a:prstGeom>
          <a:ln w="28575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AutoShape 90"/>
          <p:cNvCxnSpPr>
            <a:cxnSpLocks noChangeShapeType="1"/>
            <a:stCxn id="70" idx="2"/>
            <a:endCxn id="71" idx="0"/>
          </p:cNvCxnSpPr>
          <p:nvPr/>
        </p:nvCxnSpPr>
        <p:spPr bwMode="auto">
          <a:xfrm flipH="1">
            <a:off x="1912263" y="3029882"/>
            <a:ext cx="1412" cy="2905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0"/>
            <a:ext cx="9144000" cy="8367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63525"/>
            <a:r>
              <a:rPr lang="ko-KR" altLang="en-US" sz="3200" b="1" dirty="0" smtClean="0">
                <a:solidFill>
                  <a:schemeClr val="bg1"/>
                </a:solidFill>
                <a:latin typeface="+mn-ea"/>
              </a:rPr>
              <a:t>업무수행 </a:t>
            </a:r>
            <a:r>
              <a:rPr lang="en-US" altLang="ko-KR" sz="3200" b="1" dirty="0" smtClean="0">
                <a:solidFill>
                  <a:schemeClr val="bg1"/>
                </a:solidFill>
                <a:latin typeface="+mn-ea"/>
              </a:rPr>
              <a:t>Flow</a:t>
            </a:r>
            <a:endParaRPr lang="ko-KR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7415419" y="3010265"/>
            <a:ext cx="373042" cy="0"/>
          </a:xfrm>
          <a:prstGeom prst="line">
            <a:avLst/>
          </a:prstGeom>
          <a:noFill/>
          <a:ln w="22225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ko-KR" altLang="en-US" sz="1200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7415419" y="3732797"/>
            <a:ext cx="373042" cy="0"/>
          </a:xfrm>
          <a:prstGeom prst="line">
            <a:avLst/>
          </a:prstGeom>
          <a:noFill/>
          <a:ln w="22225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ko-KR" altLang="en-US" sz="1200"/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>
            <a:off x="7415419" y="4492864"/>
            <a:ext cx="373042" cy="0"/>
          </a:xfrm>
          <a:prstGeom prst="line">
            <a:avLst/>
          </a:prstGeom>
          <a:noFill/>
          <a:ln w="22225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ko-KR" altLang="en-US" sz="1200"/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2105910" y="2162428"/>
            <a:ext cx="1021080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집행승인</a:t>
            </a:r>
            <a:endParaRPr lang="ko-KR" altLang="en-US" sz="1050" b="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2124812" y="2374280"/>
            <a:ext cx="1021081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예산배정</a:t>
            </a:r>
            <a:endParaRPr lang="ko-KR" altLang="en-US" sz="1050" b="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5711160" y="2155716"/>
            <a:ext cx="1021080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소요상신</a:t>
            </a:r>
            <a:endParaRPr lang="ko-KR" altLang="en-US" sz="1050" b="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5567143" y="2408475"/>
            <a:ext cx="1021081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소요제기 지시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1206292" y="3104807"/>
            <a:ext cx="637480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집행지시</a:t>
            </a:r>
            <a:endParaRPr lang="en-US" altLang="ko-KR" sz="1050" b="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065259" y="3104807"/>
            <a:ext cx="980640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취득</a:t>
            </a:r>
            <a:r>
              <a:rPr lang="en-US" altLang="ko-KR" sz="1050" b="0" dirty="0">
                <a:solidFill>
                  <a:schemeClr val="tx1"/>
                </a:solidFill>
                <a:latin typeface="½Å¸íÁ¶"/>
                <a:ea typeface="HY헤드라인M" pitchFamily="18" charset="-127"/>
              </a:rPr>
              <a:t>·</a:t>
            </a:r>
            <a:r>
              <a:rPr lang="ko-KR" altLang="en-US" sz="105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처분계획</a:t>
            </a:r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5846744" y="3238150"/>
            <a:ext cx="885496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방향설정</a:t>
            </a:r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6660232" y="3245013"/>
            <a:ext cx="1225057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소요 종합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5846744" y="4047816"/>
            <a:ext cx="885496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지침작성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6660232" y="4043955"/>
            <a:ext cx="1225057" cy="16158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5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소요 산출</a:t>
            </a:r>
          </a:p>
        </p:txBody>
      </p:sp>
      <p:sp>
        <p:nvSpPr>
          <p:cNvPr id="40" name="Text Box 41"/>
          <p:cNvSpPr txBox="1">
            <a:spLocks noChangeArrowheads="1"/>
          </p:cNvSpPr>
          <p:nvPr/>
        </p:nvSpPr>
        <p:spPr bwMode="auto">
          <a:xfrm>
            <a:off x="7463789" y="2818571"/>
            <a:ext cx="381440" cy="1538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0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통제</a:t>
            </a:r>
          </a:p>
        </p:txBody>
      </p:sp>
      <p:sp>
        <p:nvSpPr>
          <p:cNvPr id="41" name="Text Box 42"/>
          <p:cNvSpPr txBox="1">
            <a:spLocks noChangeArrowheads="1"/>
          </p:cNvSpPr>
          <p:nvPr/>
        </p:nvSpPr>
        <p:spPr bwMode="auto">
          <a:xfrm>
            <a:off x="7463789" y="3541105"/>
            <a:ext cx="381440" cy="1538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00" b="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통제</a:t>
            </a:r>
          </a:p>
        </p:txBody>
      </p:sp>
      <p:sp>
        <p:nvSpPr>
          <p:cNvPr id="42" name="Text Box 43"/>
          <p:cNvSpPr txBox="1">
            <a:spLocks noChangeArrowheads="1"/>
          </p:cNvSpPr>
          <p:nvPr/>
        </p:nvSpPr>
        <p:spPr bwMode="auto">
          <a:xfrm>
            <a:off x="7463789" y="4301172"/>
            <a:ext cx="381440" cy="1538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buClr>
                <a:srgbClr val="000000"/>
              </a:buClr>
              <a:buSzPct val="120000"/>
              <a:buFont typeface="Wingdings" pitchFamily="2" charset="2"/>
              <a:buNone/>
            </a:pPr>
            <a:r>
              <a:rPr lang="ko-KR" altLang="en-US" sz="100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통제</a:t>
            </a:r>
          </a:p>
        </p:txBody>
      </p:sp>
      <p:sp>
        <p:nvSpPr>
          <p:cNvPr id="96" name="Rectangle 78"/>
          <p:cNvSpPr>
            <a:spLocks noChangeArrowheads="1"/>
          </p:cNvSpPr>
          <p:nvPr/>
        </p:nvSpPr>
        <p:spPr bwMode="auto">
          <a:xfrm>
            <a:off x="3249326" y="2001827"/>
            <a:ext cx="1768594" cy="7269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국방부</a:t>
            </a:r>
            <a:endParaRPr kumimoji="0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  <a:p>
            <a:pPr marL="0" marR="0" lvl="0" indent="0" algn="ctr" defTabSz="762000" eaLnBrk="0" fontAlgn="auto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ko-KR" altLang="en-US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예산소관부서</a:t>
            </a:r>
            <a:r>
              <a:rPr lang="en-US" altLang="ko-KR" sz="1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cxnSp>
        <p:nvCxnSpPr>
          <p:cNvPr id="6" name="꺾인 연결선 5"/>
          <p:cNvCxnSpPr>
            <a:stCxn id="96" idx="1"/>
            <a:endCxn id="70" idx="0"/>
          </p:cNvCxnSpPr>
          <p:nvPr/>
        </p:nvCxnSpPr>
        <p:spPr>
          <a:xfrm rot="10800000" flipV="1">
            <a:off x="1913676" y="2365293"/>
            <a:ext cx="1335651" cy="356614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꺾인 연결선 96"/>
          <p:cNvCxnSpPr>
            <a:stCxn id="99" idx="0"/>
            <a:endCxn id="96" idx="3"/>
          </p:cNvCxnSpPr>
          <p:nvPr/>
        </p:nvCxnSpPr>
        <p:spPr>
          <a:xfrm rot="16200000" flipV="1">
            <a:off x="5579567" y="1803647"/>
            <a:ext cx="384913" cy="1508206"/>
          </a:xfrm>
          <a:prstGeom prst="bentConnector2">
            <a:avLst/>
          </a:prstGeom>
          <a:ln w="28575">
            <a:solidFill>
              <a:schemeClr val="tx1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78"/>
          <p:cNvSpPr>
            <a:spLocks noChangeArrowheads="1"/>
          </p:cNvSpPr>
          <p:nvPr/>
        </p:nvSpPr>
        <p:spPr bwMode="auto">
          <a:xfrm>
            <a:off x="5671939" y="2750206"/>
            <a:ext cx="1708373" cy="36301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각군본부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0" name="Rectangle 78"/>
          <p:cNvSpPr>
            <a:spLocks noChangeArrowheads="1"/>
          </p:cNvSpPr>
          <p:nvPr/>
        </p:nvSpPr>
        <p:spPr bwMode="auto">
          <a:xfrm>
            <a:off x="5669558" y="3526657"/>
            <a:ext cx="1708373" cy="36301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작전사</a:t>
            </a:r>
            <a:r>
              <a:rPr kumimoji="0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/</a:t>
            </a: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군사령부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01" name="Rectangle 78"/>
          <p:cNvSpPr>
            <a:spLocks noChangeArrowheads="1"/>
          </p:cNvSpPr>
          <p:nvPr/>
        </p:nvSpPr>
        <p:spPr bwMode="auto">
          <a:xfrm>
            <a:off x="5671939" y="4303107"/>
            <a:ext cx="1708373" cy="36301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사용부대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cxnSp>
        <p:nvCxnSpPr>
          <p:cNvPr id="103" name="꺾인 연결선 102"/>
          <p:cNvCxnSpPr>
            <a:stCxn id="99" idx="2"/>
            <a:endCxn id="100" idx="0"/>
          </p:cNvCxnSpPr>
          <p:nvPr/>
        </p:nvCxnSpPr>
        <p:spPr>
          <a:xfrm rot="5400000">
            <a:off x="6318219" y="3318749"/>
            <a:ext cx="413435" cy="238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꺾인 연결선 106"/>
          <p:cNvCxnSpPr>
            <a:stCxn id="100" idx="2"/>
            <a:endCxn id="101" idx="0"/>
          </p:cNvCxnSpPr>
          <p:nvPr/>
        </p:nvCxnSpPr>
        <p:spPr>
          <a:xfrm rot="16200000" flipH="1">
            <a:off x="6318218" y="4095199"/>
            <a:ext cx="413434" cy="238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78"/>
          <p:cNvSpPr>
            <a:spLocks noChangeArrowheads="1"/>
          </p:cNvSpPr>
          <p:nvPr/>
        </p:nvSpPr>
        <p:spPr bwMode="auto">
          <a:xfrm>
            <a:off x="7812360" y="2711636"/>
            <a:ext cx="432047" cy="200911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제</a:t>
            </a:r>
            <a:endParaRPr kumimoji="0" lang="en-US" altLang="ko-KR" sz="11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대</a:t>
            </a:r>
            <a:endParaRPr lang="en-US" altLang="ko-KR" sz="1100" b="1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별</a:t>
            </a:r>
            <a:endParaRPr kumimoji="0" lang="en-US" altLang="ko-KR" sz="11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영</a:t>
            </a:r>
            <a:endParaRPr lang="en-US" altLang="ko-KR" sz="1100" b="1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선</a:t>
            </a:r>
            <a:endParaRPr kumimoji="0" lang="en-US" altLang="ko-KR" sz="11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  <a:p>
            <a:pPr marL="0" marR="0" lvl="0" indent="0" algn="ctr" defTabSz="762000" eaLnBrk="0" fontAlgn="auto" latinLnBrk="0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대</a:t>
            </a:r>
            <a:endParaRPr kumimoji="0" lang="ko-KR" alt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123" name="모서리가 둥근 직사각형 122"/>
          <p:cNvSpPr/>
          <p:nvPr/>
        </p:nvSpPr>
        <p:spPr>
          <a:xfrm>
            <a:off x="916900" y="5324068"/>
            <a:ext cx="1844766" cy="360040"/>
          </a:xfrm>
          <a:prstGeom prst="roundRect">
            <a:avLst/>
          </a:prstGeom>
          <a:solidFill>
            <a:srgbClr val="336699"/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6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시설공사집행</a:t>
            </a:r>
            <a:endParaRPr lang="ko-KR" altLang="en-US" sz="16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4" name="모서리가 둥근 직사각형 123"/>
          <p:cNvSpPr/>
          <p:nvPr/>
        </p:nvSpPr>
        <p:spPr>
          <a:xfrm>
            <a:off x="3227862" y="5324068"/>
            <a:ext cx="1844766" cy="36004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spcBef>
                <a:spcPct val="30000"/>
              </a:spcBef>
            </a:pPr>
            <a:r>
              <a:rPr lang="ko-KR" altLang="en-US" sz="16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시설소요종합</a:t>
            </a:r>
            <a:endParaRPr lang="ko-KR" altLang="en-US" sz="16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5" name="모서리가 둥근 직사각형 124"/>
          <p:cNvSpPr/>
          <p:nvPr/>
        </p:nvSpPr>
        <p:spPr>
          <a:xfrm>
            <a:off x="5580112" y="5324068"/>
            <a:ext cx="1844766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6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시설소요제기</a:t>
            </a:r>
            <a:endParaRPr lang="ko-KR" altLang="en-US" sz="16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4" name="모서리가 둥근 직사각형 133"/>
          <p:cNvSpPr/>
          <p:nvPr/>
        </p:nvSpPr>
        <p:spPr>
          <a:xfrm>
            <a:off x="7551770" y="5324068"/>
            <a:ext cx="692637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77777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3996" tIns="46796" rIns="53996" bIns="46034" anchor="ctr"/>
          <a:lstStyle/>
          <a:p>
            <a:pPr algn="ctr" defTabSz="762000" eaLnBrk="0" latinLnBrk="0" hangingPunct="0">
              <a:lnSpc>
                <a:spcPct val="120000"/>
              </a:lnSpc>
              <a:spcBef>
                <a:spcPct val="30000"/>
              </a:spcBef>
            </a:pPr>
            <a:r>
              <a:rPr lang="ko-KR" altLang="en-US" sz="1100" b="1" kern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유지관리</a:t>
            </a:r>
            <a:endParaRPr lang="ko-KR" altLang="en-US" sz="11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275856" y="2866504"/>
            <a:ext cx="1691770" cy="189282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300" dirty="0" err="1" smtClean="0">
                <a:ea typeface="한컴 소망 M" pitchFamily="18" charset="-127"/>
              </a:rPr>
              <a:t>군사시설기획관실</a:t>
            </a:r>
            <a:endParaRPr lang="en-US" altLang="ko-KR" sz="1300" dirty="0" smtClean="0">
              <a:ea typeface="한컴 소망 M" pitchFamily="18" charset="-127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300" dirty="0" err="1" smtClean="0">
                <a:ea typeface="한컴 소망 M" pitchFamily="18" charset="-127"/>
              </a:rPr>
              <a:t>동원기획관실</a:t>
            </a:r>
            <a:endParaRPr lang="en-US" altLang="ko-KR" sz="1300" dirty="0" smtClean="0">
              <a:ea typeface="한컴 소망 M" pitchFamily="18" charset="-127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300" dirty="0" err="1" smtClean="0">
                <a:ea typeface="한컴 소망 M" pitchFamily="18" charset="-127"/>
              </a:rPr>
              <a:t>보건복지관실</a:t>
            </a:r>
            <a:endParaRPr lang="en-US" altLang="ko-KR" sz="1300" dirty="0" smtClean="0">
              <a:ea typeface="한컴 소망 M" pitchFamily="18" charset="-127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300" dirty="0" err="1" smtClean="0">
                <a:ea typeface="한컴 소망 M" pitchFamily="18" charset="-127"/>
              </a:rPr>
              <a:t>국방교육정책관실</a:t>
            </a:r>
            <a:endParaRPr lang="en-US" altLang="ko-KR" sz="1300" dirty="0" smtClean="0">
              <a:ea typeface="한컴 소망 M" pitchFamily="18" charset="-127"/>
            </a:endParaRP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300" dirty="0" err="1" smtClean="0">
                <a:ea typeface="한컴 소망 M" pitchFamily="18" charset="-127"/>
              </a:rPr>
              <a:t>방위사업청</a:t>
            </a:r>
            <a:endParaRPr lang="en-US" altLang="ko-KR" sz="1300" dirty="0" smtClean="0">
              <a:ea typeface="한컴 소망 M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300" dirty="0">
              <a:ea typeface="한컴 소망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172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1668</Words>
  <Application>Microsoft Office PowerPoint</Application>
  <PresentationFormat>화면 슬라이드 쇼(4:3)</PresentationFormat>
  <Paragraphs>500</Paragraphs>
  <Slides>36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SEC</dc:creator>
  <cp:lastModifiedBy>SEC</cp:lastModifiedBy>
  <cp:revision>94</cp:revision>
  <dcterms:created xsi:type="dcterms:W3CDTF">2012-02-08T00:29:25Z</dcterms:created>
  <dcterms:modified xsi:type="dcterms:W3CDTF">2012-02-14T12:02:20Z</dcterms:modified>
</cp:coreProperties>
</file>